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D3C2"/>
    <a:srgbClr val="6ED4AD"/>
    <a:srgbClr val="75B2CD"/>
    <a:srgbClr val="779DCB"/>
    <a:srgbClr val="6AC6D0"/>
    <a:srgbClr val="3CB2BE"/>
    <a:srgbClr val="FFA7FF"/>
    <a:srgbClr val="B678AF"/>
    <a:srgbClr val="E0C6DD"/>
    <a:srgbClr val="FF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7E302-34D8-49BC-953F-0539AF14ADBB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FDE96BF-E441-4773-9312-F9EDE6AA4F7E}">
      <dgm:prSet phldrT="[Tekst]" custT="1"/>
      <dgm:spPr>
        <a:ln>
          <a:noFill/>
        </a:ln>
      </dgm:spPr>
      <dgm:t>
        <a:bodyPr lIns="0" tIns="0" rIns="0" bIns="0"/>
        <a:lstStyle/>
        <a:p>
          <a:r>
            <a:rPr lang="pl-PL" sz="2800" dirty="0">
              <a:latin typeface="Calibri Light" pitchFamily="34" charset="0"/>
            </a:rPr>
            <a:t>PRIORYTETY </a:t>
          </a:r>
          <a:br>
            <a:rPr lang="pl-PL" sz="2800" dirty="0">
              <a:latin typeface="Calibri Light" pitchFamily="34" charset="0"/>
            </a:rPr>
          </a:br>
          <a:r>
            <a:rPr lang="pl-PL" sz="2800" dirty="0">
              <a:latin typeface="Calibri Light" pitchFamily="34" charset="0"/>
            </a:rPr>
            <a:t>WYCHOWAWCZE</a:t>
          </a:r>
        </a:p>
      </dgm:t>
    </dgm:pt>
    <dgm:pt modelId="{4573DCDF-CEE5-4FE9-BDB2-A9870074F357}" type="parTrans" cxnId="{A60DE753-56AB-4691-A5C7-097DCE9F8002}">
      <dgm:prSet/>
      <dgm:spPr/>
      <dgm:t>
        <a:bodyPr/>
        <a:lstStyle/>
        <a:p>
          <a:endParaRPr lang="pl-PL"/>
        </a:p>
      </dgm:t>
    </dgm:pt>
    <dgm:pt modelId="{05A3D063-7350-4A82-97B9-B7758360B22D}" type="sibTrans" cxnId="{A60DE753-56AB-4691-A5C7-097DCE9F8002}">
      <dgm:prSet/>
      <dgm:spPr/>
      <dgm:t>
        <a:bodyPr/>
        <a:lstStyle/>
        <a:p>
          <a:endParaRPr lang="pl-PL"/>
        </a:p>
      </dgm:t>
    </dgm:pt>
    <dgm:pt modelId="{2F23BF89-39D6-45EF-9C32-F528ED0FF4CF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WIEDZA</a:t>
          </a:r>
        </a:p>
      </dgm:t>
    </dgm:pt>
    <dgm:pt modelId="{EA4DCB20-51E8-44D1-9CF1-1D18B9B2AC7B}" type="parTrans" cxnId="{E0B58300-45D8-4779-82E0-DD6EFA198A3B}">
      <dgm:prSet/>
      <dgm:spPr/>
      <dgm:t>
        <a:bodyPr/>
        <a:lstStyle/>
        <a:p>
          <a:endParaRPr lang="pl-PL"/>
        </a:p>
      </dgm:t>
    </dgm:pt>
    <dgm:pt modelId="{D63C1477-AAC5-4CCB-893B-A9F090331974}" type="sibTrans" cxnId="{E0B58300-45D8-4779-82E0-DD6EFA198A3B}">
      <dgm:prSet/>
      <dgm:spPr/>
      <dgm:t>
        <a:bodyPr/>
        <a:lstStyle/>
        <a:p>
          <a:endParaRPr lang="pl-PL"/>
        </a:p>
      </dgm:t>
    </dgm:pt>
    <dgm:pt modelId="{B46958F3-E7DF-4895-9717-B2561EC881E2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 lIns="0" rIns="0"/>
        <a:lstStyle/>
        <a:p>
          <a:r>
            <a:rPr lang="pl-PL" sz="1600" dirty="0">
              <a:latin typeface="Calibri Light" pitchFamily="34" charset="0"/>
            </a:rPr>
            <a:t>ASERTYWNOŚĆ</a:t>
          </a:r>
        </a:p>
      </dgm:t>
    </dgm:pt>
    <dgm:pt modelId="{F1DB5FE8-3CE6-429D-A596-6D666AE52692}" type="parTrans" cxnId="{023D702B-9847-476E-A880-929C15A1748B}">
      <dgm:prSet/>
      <dgm:spPr/>
      <dgm:t>
        <a:bodyPr/>
        <a:lstStyle/>
        <a:p>
          <a:endParaRPr lang="pl-PL"/>
        </a:p>
      </dgm:t>
    </dgm:pt>
    <dgm:pt modelId="{4007C5EF-C1A6-4E85-B970-F0F5331C2C55}" type="sibTrans" cxnId="{023D702B-9847-476E-A880-929C15A1748B}">
      <dgm:prSet/>
      <dgm:spPr/>
      <dgm:t>
        <a:bodyPr/>
        <a:lstStyle/>
        <a:p>
          <a:endParaRPr lang="pl-PL"/>
        </a:p>
      </dgm:t>
    </dgm:pt>
    <dgm:pt modelId="{CFCB2A71-B0EE-4215-9D74-C8D38370BEF8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/>
        <a:lstStyle/>
        <a:p>
          <a:pPr marL="0" indent="0">
            <a:tabLst/>
          </a:pPr>
          <a:endParaRPr lang="pl-PL" sz="1600" dirty="0">
            <a:latin typeface="Calibri Light" pitchFamily="34" charset="0"/>
          </a:endParaRPr>
        </a:p>
      </dgm:t>
    </dgm:pt>
    <dgm:pt modelId="{524EBBA7-831D-4122-97DB-53FDC1D07C8D}" type="parTrans" cxnId="{C8A57250-C7A8-4750-91F8-9AF0C4642A33}">
      <dgm:prSet/>
      <dgm:spPr/>
      <dgm:t>
        <a:bodyPr/>
        <a:lstStyle/>
        <a:p>
          <a:endParaRPr lang="pl-PL"/>
        </a:p>
      </dgm:t>
    </dgm:pt>
    <dgm:pt modelId="{46461329-DF24-45E7-9CEB-54A9CD67B3D8}" type="sibTrans" cxnId="{C8A57250-C7A8-4750-91F8-9AF0C4642A33}">
      <dgm:prSet/>
      <dgm:spPr/>
      <dgm:t>
        <a:bodyPr/>
        <a:lstStyle/>
        <a:p>
          <a:endParaRPr lang="pl-PL"/>
        </a:p>
      </dgm:t>
    </dgm:pt>
    <dgm:pt modelId="{C8F0BD0E-1AC3-49CE-8D94-0043F0E272F8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RODZINA</a:t>
          </a:r>
        </a:p>
      </dgm:t>
    </dgm:pt>
    <dgm:pt modelId="{CFC1FB33-A30E-4460-8B31-736784E8E108}" type="parTrans" cxnId="{E34E3103-43C5-446A-95A2-021FD92D77AB}">
      <dgm:prSet/>
      <dgm:spPr/>
      <dgm:t>
        <a:bodyPr/>
        <a:lstStyle/>
        <a:p>
          <a:endParaRPr lang="pl-PL"/>
        </a:p>
      </dgm:t>
    </dgm:pt>
    <dgm:pt modelId="{5E3AFCF5-54C1-469B-A23E-01D925AC41EA}" type="sibTrans" cxnId="{E34E3103-43C5-446A-95A2-021FD92D77AB}">
      <dgm:prSet/>
      <dgm:spPr/>
      <dgm:t>
        <a:bodyPr/>
        <a:lstStyle/>
        <a:p>
          <a:endParaRPr lang="pl-PL"/>
        </a:p>
      </dgm:t>
    </dgm:pt>
    <dgm:pt modelId="{19B1DA31-0FAF-4E4F-A70E-6C2BBE502E69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 lIns="0" rIns="0"/>
        <a:lstStyle/>
        <a:p>
          <a:endParaRPr lang="pl-PL" sz="1600" dirty="0">
            <a:latin typeface="Calibri Light" pitchFamily="34" charset="0"/>
          </a:endParaRPr>
        </a:p>
      </dgm:t>
    </dgm:pt>
    <dgm:pt modelId="{C352B005-80AD-42E0-B1E6-B7AA566B0793}" type="parTrans" cxnId="{EC797093-D3EB-4032-867C-A992FFE09449}">
      <dgm:prSet/>
      <dgm:spPr/>
      <dgm:t>
        <a:bodyPr/>
        <a:lstStyle/>
        <a:p>
          <a:endParaRPr lang="pl-PL"/>
        </a:p>
      </dgm:t>
    </dgm:pt>
    <dgm:pt modelId="{D95D7F47-627A-4533-BC0F-2DA5BEF48466}" type="sibTrans" cxnId="{EC797093-D3EB-4032-867C-A992FFE09449}">
      <dgm:prSet/>
      <dgm:spPr/>
      <dgm:t>
        <a:bodyPr/>
        <a:lstStyle/>
        <a:p>
          <a:endParaRPr lang="pl-PL"/>
        </a:p>
      </dgm:t>
    </dgm:pt>
    <dgm:pt modelId="{F28DB818-31CE-4353-90EA-293FF2BD3101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 lIns="0" tIns="0" rIns="0" bIns="0"/>
        <a:lstStyle/>
        <a:p>
          <a:endParaRPr lang="pl-PL" sz="1600" dirty="0">
            <a:latin typeface="Calibri Light" pitchFamily="34" charset="0"/>
          </a:endParaRPr>
        </a:p>
      </dgm:t>
    </dgm:pt>
    <dgm:pt modelId="{6A870FC4-961C-4FCF-A2A6-0136E31DB327}" type="parTrans" cxnId="{99B6ED5A-170D-4428-A6C6-E79399D5A7DC}">
      <dgm:prSet/>
      <dgm:spPr/>
      <dgm:t>
        <a:bodyPr/>
        <a:lstStyle/>
        <a:p>
          <a:endParaRPr lang="pl-PL"/>
        </a:p>
      </dgm:t>
    </dgm:pt>
    <dgm:pt modelId="{B1163A1D-63D3-4ADE-AA77-58F7413FDD0E}" type="sibTrans" cxnId="{99B6ED5A-170D-4428-A6C6-E79399D5A7DC}">
      <dgm:prSet/>
      <dgm:spPr/>
      <dgm:t>
        <a:bodyPr/>
        <a:lstStyle/>
        <a:p>
          <a:endParaRPr lang="pl-PL"/>
        </a:p>
      </dgm:t>
    </dgm:pt>
    <dgm:pt modelId="{917971D3-CD3F-4B45-967E-E35C4753745C}">
      <dgm:prSet phldrT="[Tekst]" custT="1"/>
      <dgm:spPr>
        <a:solidFill>
          <a:schemeClr val="accent2">
            <a:lumMod val="60000"/>
            <a:lumOff val="40000"/>
            <a:alpha val="49000"/>
          </a:schemeClr>
        </a:solidFill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PATRIOTYZM</a:t>
          </a:r>
        </a:p>
      </dgm:t>
    </dgm:pt>
    <dgm:pt modelId="{EB8139A8-E6A9-410C-9146-248DF83B30C6}" type="parTrans" cxnId="{4683B5B8-6E3F-433F-B902-CE3CF3A84A2A}">
      <dgm:prSet/>
      <dgm:spPr/>
      <dgm:t>
        <a:bodyPr/>
        <a:lstStyle/>
        <a:p>
          <a:endParaRPr lang="pl-PL"/>
        </a:p>
      </dgm:t>
    </dgm:pt>
    <dgm:pt modelId="{0C6ED70B-06B5-46E6-BFBC-424940F7CAAF}" type="sibTrans" cxnId="{4683B5B8-6E3F-433F-B902-CE3CF3A84A2A}">
      <dgm:prSet/>
      <dgm:spPr/>
      <dgm:t>
        <a:bodyPr/>
        <a:lstStyle/>
        <a:p>
          <a:endParaRPr lang="pl-PL"/>
        </a:p>
      </dgm:t>
    </dgm:pt>
    <dgm:pt modelId="{CB7114E3-0923-4172-B1CB-A6BD024AC5C0}">
      <dgm:prSet phldrT="[Tekst]" custT="1"/>
      <dgm:spPr>
        <a:solidFill>
          <a:schemeClr val="accent2">
            <a:lumMod val="60000"/>
            <a:lumOff val="40000"/>
            <a:alpha val="50000"/>
          </a:schemeClr>
        </a:solidFill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TOLERANCJA</a:t>
          </a:r>
        </a:p>
      </dgm:t>
    </dgm:pt>
    <dgm:pt modelId="{F00B360B-5F66-463C-A6F4-4B11BC64AA54}" type="parTrans" cxnId="{AB19C393-CFC9-4737-BB81-1AEE10018A59}">
      <dgm:prSet/>
      <dgm:spPr/>
      <dgm:t>
        <a:bodyPr/>
        <a:lstStyle/>
        <a:p>
          <a:endParaRPr lang="pl-PL"/>
        </a:p>
      </dgm:t>
    </dgm:pt>
    <dgm:pt modelId="{05EB9C0C-77C1-426B-BDD0-B911C77D4F1A}" type="sibTrans" cxnId="{AB19C393-CFC9-4737-BB81-1AEE10018A59}">
      <dgm:prSet/>
      <dgm:spPr/>
      <dgm:t>
        <a:bodyPr/>
        <a:lstStyle/>
        <a:p>
          <a:endParaRPr lang="pl-PL"/>
        </a:p>
      </dgm:t>
    </dgm:pt>
    <dgm:pt modelId="{57C8E790-611A-46D9-ABDA-6FB3D8C73BD3}" type="pres">
      <dgm:prSet presAssocID="{0647E302-34D8-49BC-953F-0539AF14AD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5F3DC2D-100D-48CA-87B4-2EDCB6E8A5A1}" type="pres">
      <dgm:prSet presAssocID="{0647E302-34D8-49BC-953F-0539AF14ADBB}" presName="radial" presStyleCnt="0">
        <dgm:presLayoutVars>
          <dgm:animLvl val="ctr"/>
        </dgm:presLayoutVars>
      </dgm:prSet>
      <dgm:spPr/>
    </dgm:pt>
    <dgm:pt modelId="{0BED7663-36DA-4FD9-B28C-BDA9116E0112}" type="pres">
      <dgm:prSet presAssocID="{CFDE96BF-E441-4773-9312-F9EDE6AA4F7E}" presName="centerShape" presStyleLbl="vennNode1" presStyleIdx="0" presStyleCnt="9" custScaleX="104608" custScaleY="104608"/>
      <dgm:spPr/>
      <dgm:t>
        <a:bodyPr/>
        <a:lstStyle/>
        <a:p>
          <a:endParaRPr lang="pl-PL"/>
        </a:p>
      </dgm:t>
    </dgm:pt>
    <dgm:pt modelId="{26B088CC-C2A1-4298-88E5-034551232279}" type="pres">
      <dgm:prSet presAssocID="{2F23BF89-39D6-45EF-9C32-F528ED0FF4CF}" presName="node" presStyleLbl="vennNode1" presStyleIdx="1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B083AC-2B86-48F1-AA87-D381CD33954B}" type="pres">
      <dgm:prSet presAssocID="{B46958F3-E7DF-4895-9717-B2561EC881E2}" presName="node" presStyleLbl="vennNode1" presStyleIdx="2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D3519A3-F42D-46AF-8C8C-CFEFC6DA6C48}" type="pres">
      <dgm:prSet presAssocID="{CFCB2A71-B0EE-4215-9D74-C8D38370BEF8}" presName="node" presStyleLbl="vennNode1" presStyleIdx="3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1B2895-6DEF-4EDA-BEFE-0757B8E19750}" type="pres">
      <dgm:prSet presAssocID="{C8F0BD0E-1AC3-49CE-8D94-0043F0E272F8}" presName="node" presStyleLbl="vennNode1" presStyleIdx="4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8A1F77-BB7F-4E4E-B40B-85880A8D0B42}" type="pres">
      <dgm:prSet presAssocID="{19B1DA31-0FAF-4E4F-A70E-6C2BBE502E69}" presName="node" presStyleLbl="vennNode1" presStyleIdx="5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B3CF76-CEF2-4804-BD49-90D0817E4C4B}" type="pres">
      <dgm:prSet presAssocID="{F28DB818-31CE-4353-90EA-293FF2BD3101}" presName="node" presStyleLbl="vennNode1" presStyleIdx="6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F71DE5-1653-4AAA-A07C-57FAD7E16973}" type="pres">
      <dgm:prSet presAssocID="{917971D3-CD3F-4B45-967E-E35C4753745C}" presName="node" presStyleLbl="vennNode1" presStyleIdx="7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FF1648-AF1B-4825-92F2-50DD8EA1EBB0}" type="pres">
      <dgm:prSet presAssocID="{CB7114E3-0923-4172-B1CB-A6BD024AC5C0}" presName="node" presStyleLbl="vennNode1" presStyleIdx="8" presStyleCnt="9" custScaleX="99394" custScaleY="9534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963F720-4F11-4C3C-A8BE-45B86CB41A68}" type="presOf" srcId="{917971D3-CD3F-4B45-967E-E35C4753745C}" destId="{D9F71DE5-1653-4AAA-A07C-57FAD7E16973}" srcOrd="0" destOrd="0" presId="urn:microsoft.com/office/officeart/2005/8/layout/radial3"/>
    <dgm:cxn modelId="{F72F273E-38C8-418A-AC70-F743B07AB8A0}" type="presOf" srcId="{B46958F3-E7DF-4895-9717-B2561EC881E2}" destId="{9BB083AC-2B86-48F1-AA87-D381CD33954B}" srcOrd="0" destOrd="0" presId="urn:microsoft.com/office/officeart/2005/8/layout/radial3"/>
    <dgm:cxn modelId="{EC797093-D3EB-4032-867C-A992FFE09449}" srcId="{CFDE96BF-E441-4773-9312-F9EDE6AA4F7E}" destId="{19B1DA31-0FAF-4E4F-A70E-6C2BBE502E69}" srcOrd="4" destOrd="0" parTransId="{C352B005-80AD-42E0-B1E6-B7AA566B0793}" sibTransId="{D95D7F47-627A-4533-BC0F-2DA5BEF48466}"/>
    <dgm:cxn modelId="{C8A57250-C7A8-4750-91F8-9AF0C4642A33}" srcId="{CFDE96BF-E441-4773-9312-F9EDE6AA4F7E}" destId="{CFCB2A71-B0EE-4215-9D74-C8D38370BEF8}" srcOrd="2" destOrd="0" parTransId="{524EBBA7-831D-4122-97DB-53FDC1D07C8D}" sibTransId="{46461329-DF24-45E7-9CEB-54A9CD67B3D8}"/>
    <dgm:cxn modelId="{5A34A76D-ABFA-4B29-8BAC-D37A100CB01B}" type="presOf" srcId="{F28DB818-31CE-4353-90EA-293FF2BD3101}" destId="{27B3CF76-CEF2-4804-BD49-90D0817E4C4B}" srcOrd="0" destOrd="0" presId="urn:microsoft.com/office/officeart/2005/8/layout/radial3"/>
    <dgm:cxn modelId="{F3E59426-9CBA-4402-87BF-1CE4CF7AAB95}" type="presOf" srcId="{0647E302-34D8-49BC-953F-0539AF14ADBB}" destId="{57C8E790-611A-46D9-ABDA-6FB3D8C73BD3}" srcOrd="0" destOrd="0" presId="urn:microsoft.com/office/officeart/2005/8/layout/radial3"/>
    <dgm:cxn modelId="{2A7E5E72-E02D-409C-8E36-05EC8ACDF590}" type="presOf" srcId="{C8F0BD0E-1AC3-49CE-8D94-0043F0E272F8}" destId="{C71B2895-6DEF-4EDA-BEFE-0757B8E19750}" srcOrd="0" destOrd="0" presId="urn:microsoft.com/office/officeart/2005/8/layout/radial3"/>
    <dgm:cxn modelId="{4683B5B8-6E3F-433F-B902-CE3CF3A84A2A}" srcId="{CFDE96BF-E441-4773-9312-F9EDE6AA4F7E}" destId="{917971D3-CD3F-4B45-967E-E35C4753745C}" srcOrd="6" destOrd="0" parTransId="{EB8139A8-E6A9-410C-9146-248DF83B30C6}" sibTransId="{0C6ED70B-06B5-46E6-BFBC-424940F7CAAF}"/>
    <dgm:cxn modelId="{24D16BBF-69DB-44F7-A541-D207F6C7F05D}" type="presOf" srcId="{CFDE96BF-E441-4773-9312-F9EDE6AA4F7E}" destId="{0BED7663-36DA-4FD9-B28C-BDA9116E0112}" srcOrd="0" destOrd="0" presId="urn:microsoft.com/office/officeart/2005/8/layout/radial3"/>
    <dgm:cxn modelId="{99B6ED5A-170D-4428-A6C6-E79399D5A7DC}" srcId="{CFDE96BF-E441-4773-9312-F9EDE6AA4F7E}" destId="{F28DB818-31CE-4353-90EA-293FF2BD3101}" srcOrd="5" destOrd="0" parTransId="{6A870FC4-961C-4FCF-A2A6-0136E31DB327}" sibTransId="{B1163A1D-63D3-4ADE-AA77-58F7413FDD0E}"/>
    <dgm:cxn modelId="{1AA63452-5266-4C45-A39C-82ECB645C5B0}" type="presOf" srcId="{19B1DA31-0FAF-4E4F-A70E-6C2BBE502E69}" destId="{238A1F77-BB7F-4E4E-B40B-85880A8D0B42}" srcOrd="0" destOrd="0" presId="urn:microsoft.com/office/officeart/2005/8/layout/radial3"/>
    <dgm:cxn modelId="{46A927C1-7C84-4AB3-9D2A-C2BFABB9A38D}" type="presOf" srcId="{CB7114E3-0923-4172-B1CB-A6BD024AC5C0}" destId="{17FF1648-AF1B-4825-92F2-50DD8EA1EBB0}" srcOrd="0" destOrd="0" presId="urn:microsoft.com/office/officeart/2005/8/layout/radial3"/>
    <dgm:cxn modelId="{E0B58300-45D8-4779-82E0-DD6EFA198A3B}" srcId="{CFDE96BF-E441-4773-9312-F9EDE6AA4F7E}" destId="{2F23BF89-39D6-45EF-9C32-F528ED0FF4CF}" srcOrd="0" destOrd="0" parTransId="{EA4DCB20-51E8-44D1-9CF1-1D18B9B2AC7B}" sibTransId="{D63C1477-AAC5-4CCB-893B-A9F090331974}"/>
    <dgm:cxn modelId="{AB19C393-CFC9-4737-BB81-1AEE10018A59}" srcId="{CFDE96BF-E441-4773-9312-F9EDE6AA4F7E}" destId="{CB7114E3-0923-4172-B1CB-A6BD024AC5C0}" srcOrd="7" destOrd="0" parTransId="{F00B360B-5F66-463C-A6F4-4B11BC64AA54}" sibTransId="{05EB9C0C-77C1-426B-BDD0-B911C77D4F1A}"/>
    <dgm:cxn modelId="{A60DE753-56AB-4691-A5C7-097DCE9F8002}" srcId="{0647E302-34D8-49BC-953F-0539AF14ADBB}" destId="{CFDE96BF-E441-4773-9312-F9EDE6AA4F7E}" srcOrd="0" destOrd="0" parTransId="{4573DCDF-CEE5-4FE9-BDB2-A9870074F357}" sibTransId="{05A3D063-7350-4A82-97B9-B7758360B22D}"/>
    <dgm:cxn modelId="{E34E3103-43C5-446A-95A2-021FD92D77AB}" srcId="{CFDE96BF-E441-4773-9312-F9EDE6AA4F7E}" destId="{C8F0BD0E-1AC3-49CE-8D94-0043F0E272F8}" srcOrd="3" destOrd="0" parTransId="{CFC1FB33-A30E-4460-8B31-736784E8E108}" sibTransId="{5E3AFCF5-54C1-469B-A23E-01D925AC41EA}"/>
    <dgm:cxn modelId="{4AEC2E5A-3B21-4264-8BB2-893B4EC8D2E7}" type="presOf" srcId="{CFCB2A71-B0EE-4215-9D74-C8D38370BEF8}" destId="{CD3519A3-F42D-46AF-8C8C-CFEFC6DA6C48}" srcOrd="0" destOrd="0" presId="urn:microsoft.com/office/officeart/2005/8/layout/radial3"/>
    <dgm:cxn modelId="{023D702B-9847-476E-A880-929C15A1748B}" srcId="{CFDE96BF-E441-4773-9312-F9EDE6AA4F7E}" destId="{B46958F3-E7DF-4895-9717-B2561EC881E2}" srcOrd="1" destOrd="0" parTransId="{F1DB5FE8-3CE6-429D-A596-6D666AE52692}" sibTransId="{4007C5EF-C1A6-4E85-B970-F0F5331C2C55}"/>
    <dgm:cxn modelId="{FE1A8B91-0ECA-4AB5-A525-F7FF4DE62135}" type="presOf" srcId="{2F23BF89-39D6-45EF-9C32-F528ED0FF4CF}" destId="{26B088CC-C2A1-4298-88E5-034551232279}" srcOrd="0" destOrd="0" presId="urn:microsoft.com/office/officeart/2005/8/layout/radial3"/>
    <dgm:cxn modelId="{E6AF15C1-4C69-40B6-A9E6-C1B7D20F8C64}" type="presParOf" srcId="{57C8E790-611A-46D9-ABDA-6FB3D8C73BD3}" destId="{65F3DC2D-100D-48CA-87B4-2EDCB6E8A5A1}" srcOrd="0" destOrd="0" presId="urn:microsoft.com/office/officeart/2005/8/layout/radial3"/>
    <dgm:cxn modelId="{59B949E0-C1DE-4A3B-82E4-F819A6A7167F}" type="presParOf" srcId="{65F3DC2D-100D-48CA-87B4-2EDCB6E8A5A1}" destId="{0BED7663-36DA-4FD9-B28C-BDA9116E0112}" srcOrd="0" destOrd="0" presId="urn:microsoft.com/office/officeart/2005/8/layout/radial3"/>
    <dgm:cxn modelId="{E3DBBA52-C185-449E-BC85-45E05888F534}" type="presParOf" srcId="{65F3DC2D-100D-48CA-87B4-2EDCB6E8A5A1}" destId="{26B088CC-C2A1-4298-88E5-034551232279}" srcOrd="1" destOrd="0" presId="urn:microsoft.com/office/officeart/2005/8/layout/radial3"/>
    <dgm:cxn modelId="{315BB785-6CAE-4B1A-9B84-FF63E3DE2291}" type="presParOf" srcId="{65F3DC2D-100D-48CA-87B4-2EDCB6E8A5A1}" destId="{9BB083AC-2B86-48F1-AA87-D381CD33954B}" srcOrd="2" destOrd="0" presId="urn:microsoft.com/office/officeart/2005/8/layout/radial3"/>
    <dgm:cxn modelId="{484C272A-B510-449C-B2EF-D09DCF0BF1BA}" type="presParOf" srcId="{65F3DC2D-100D-48CA-87B4-2EDCB6E8A5A1}" destId="{CD3519A3-F42D-46AF-8C8C-CFEFC6DA6C48}" srcOrd="3" destOrd="0" presId="urn:microsoft.com/office/officeart/2005/8/layout/radial3"/>
    <dgm:cxn modelId="{4C1DFD82-BFB1-49F1-AF7B-4FA7B1FB4C4A}" type="presParOf" srcId="{65F3DC2D-100D-48CA-87B4-2EDCB6E8A5A1}" destId="{C71B2895-6DEF-4EDA-BEFE-0757B8E19750}" srcOrd="4" destOrd="0" presId="urn:microsoft.com/office/officeart/2005/8/layout/radial3"/>
    <dgm:cxn modelId="{FE451AA2-8651-46B5-85C3-3C499E7C4409}" type="presParOf" srcId="{65F3DC2D-100D-48CA-87B4-2EDCB6E8A5A1}" destId="{238A1F77-BB7F-4E4E-B40B-85880A8D0B42}" srcOrd="5" destOrd="0" presId="urn:microsoft.com/office/officeart/2005/8/layout/radial3"/>
    <dgm:cxn modelId="{60EB4172-7964-4C91-A93F-888779ACFDC9}" type="presParOf" srcId="{65F3DC2D-100D-48CA-87B4-2EDCB6E8A5A1}" destId="{27B3CF76-CEF2-4804-BD49-90D0817E4C4B}" srcOrd="6" destOrd="0" presId="urn:microsoft.com/office/officeart/2005/8/layout/radial3"/>
    <dgm:cxn modelId="{DA516DC4-2157-45D7-AF0A-7BD06C35EECB}" type="presParOf" srcId="{65F3DC2D-100D-48CA-87B4-2EDCB6E8A5A1}" destId="{D9F71DE5-1653-4AAA-A07C-57FAD7E16973}" srcOrd="7" destOrd="0" presId="urn:microsoft.com/office/officeart/2005/8/layout/radial3"/>
    <dgm:cxn modelId="{8F828B00-F0ED-4A5D-B30D-23C72D336641}" type="presParOf" srcId="{65F3DC2D-100D-48CA-87B4-2EDCB6E8A5A1}" destId="{17FF1648-AF1B-4825-92F2-50DD8EA1EBB0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D7ACCF-AE70-4257-9195-7BED6EA0A77F}" type="doc">
      <dgm:prSet loTypeId="urn:microsoft.com/office/officeart/2005/8/layout/default#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9DA18E50-B6D3-409E-9D9D-FC7D612BCCD4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Kształtowanie prawidłowych postaw wobec siebie, innych, świata, idei </a:t>
          </a:r>
        </a:p>
      </dgm:t>
    </dgm:pt>
    <dgm:pt modelId="{9F75110E-6B2E-4667-8D49-6C6FBFEDE091}" type="parTrans" cxnId="{F8F997E4-48B9-4800-BB98-BEDCE50BC97E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8F94E897-9164-4E58-81E8-BD5037DC50A5}" type="sibTrans" cxnId="{F8F997E4-48B9-4800-BB98-BEDCE50BC97E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C6C3528E-E540-47D3-96CE-CB65E4493596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Stwarzanie sytuacji edukacyjnych, które jednocześnie uczą</a:t>
          </a:r>
          <a:br>
            <a:rPr lang="pl-PL" sz="1600" dirty="0">
              <a:latin typeface="Calibri Light" pitchFamily="34" charset="0"/>
            </a:rPr>
          </a:br>
          <a:r>
            <a:rPr lang="pl-PL" sz="1600" dirty="0">
              <a:latin typeface="Calibri Light" pitchFamily="34" charset="0"/>
            </a:rPr>
            <a:t> i wychowają dzieci</a:t>
          </a:r>
        </a:p>
      </dgm:t>
    </dgm:pt>
    <dgm:pt modelId="{6F9A67D7-BF46-4756-9FA5-6D140731EC3C}" type="parTrans" cxnId="{12012AF6-C56D-49EB-9D2C-35A53EB830C6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844691D7-D899-407E-931F-D8E69006CEEA}" type="sibTrans" cxnId="{12012AF6-C56D-49EB-9D2C-35A53EB830C6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3172010F-049E-4272-9164-76F2698B1683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Stawianie zadań inspirujących do podejmowania różnorodnych działań, rozwijających ekspresyjność</a:t>
          </a:r>
          <a:br>
            <a:rPr lang="pl-PL" sz="1600" dirty="0">
              <a:latin typeface="Calibri Light" pitchFamily="34" charset="0"/>
            </a:rPr>
          </a:br>
          <a:r>
            <a:rPr lang="pl-PL" sz="1600" dirty="0">
              <a:latin typeface="Calibri Light" pitchFamily="34" charset="0"/>
            </a:rPr>
            <a:t>i kreatywność dzieci</a:t>
          </a:r>
        </a:p>
      </dgm:t>
    </dgm:pt>
    <dgm:pt modelId="{C0E0F6BE-A21E-4622-BD01-8F6D50820350}" type="parTrans" cxnId="{7012B6B1-F8B7-4F1B-8DEE-676A422B0814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1B8A2CFB-14EE-412A-B5C1-1340E028AD06}" type="sibTrans" cxnId="{7012B6B1-F8B7-4F1B-8DEE-676A422B0814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BE676FE2-B236-44A0-B002-CF99E7689DD4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solidFill>
                <a:schemeClr val="bg1"/>
              </a:solidFill>
              <a:latin typeface="Calibri Light" pitchFamily="34" charset="0"/>
            </a:rPr>
            <a:t>Zachęcanie dzieci do podejmowania trudniejszych</a:t>
          </a:r>
          <a:br>
            <a:rPr lang="pl-PL" sz="1600" dirty="0">
              <a:solidFill>
                <a:schemeClr val="bg1"/>
              </a:solidFill>
              <a:latin typeface="Calibri Light" pitchFamily="34" charset="0"/>
            </a:rPr>
          </a:br>
          <a:r>
            <a:rPr lang="pl-PL" sz="1600" dirty="0">
              <a:solidFill>
                <a:schemeClr val="bg1"/>
              </a:solidFill>
              <a:latin typeface="Calibri Light" pitchFamily="34" charset="0"/>
            </a:rPr>
            <a:t>i bardziej złożonych zadań dla przeżycia intelektualnej przygody</a:t>
          </a:r>
        </a:p>
      </dgm:t>
    </dgm:pt>
    <dgm:pt modelId="{00FE1F3B-584E-4AF9-9BD4-62921A161B01}" type="parTrans" cxnId="{D8551078-9334-4D6D-A25B-D7EFC85969A0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D9EB8DCC-EEBA-4222-B6A4-72A972E02A8D}" type="sibTrans" cxnId="{D8551078-9334-4D6D-A25B-D7EFC85969A0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5762474-C7B7-488A-AECE-5CA9B54F4E2C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solidFill>
                <a:schemeClr val="bg1"/>
              </a:solidFill>
              <a:latin typeface="Calibri Light" pitchFamily="34" charset="0"/>
            </a:rPr>
            <a:t>Dostosowanie działań edukacyjnych do indywidualnych potrzeb dzieci </a:t>
          </a:r>
        </a:p>
      </dgm:t>
    </dgm:pt>
    <dgm:pt modelId="{F9BE68F8-FCC8-4289-AB00-49200DF27E71}" type="parTrans" cxnId="{178ABCBF-B912-4BAD-A88E-D1867365B42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C3965114-1A30-4295-8C05-10EE76524882}" type="sibTrans" cxnId="{178ABCBF-B912-4BAD-A88E-D1867365B42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59C43F3-3790-4BE7-BE35-08951DCF9D8D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solidFill>
                <a:schemeClr val="bg1"/>
              </a:solidFill>
              <a:latin typeface="Calibri Light" pitchFamily="34" charset="0"/>
            </a:rPr>
            <a:t>Wspieranie rodziców </a:t>
          </a:r>
          <a:br>
            <a:rPr lang="pl-PL" sz="1600" dirty="0">
              <a:solidFill>
                <a:schemeClr val="bg1"/>
              </a:solidFill>
              <a:latin typeface="Calibri Light" pitchFamily="34" charset="0"/>
            </a:rPr>
          </a:br>
          <a:r>
            <a:rPr lang="pl-PL" sz="1600" dirty="0">
              <a:solidFill>
                <a:schemeClr val="bg1"/>
              </a:solidFill>
              <a:latin typeface="Calibri Light" pitchFamily="34" charset="0"/>
            </a:rPr>
            <a:t>w wychowaniu dzieci poprzez zaangażowanie ich w proces edukacyjny</a:t>
          </a:r>
        </a:p>
      </dgm:t>
    </dgm:pt>
    <dgm:pt modelId="{E83B6792-97F9-4217-8C10-A54D78230615}" type="parTrans" cxnId="{3B99B0BC-75B4-4A32-B397-5A390F3F3E01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DF86A6AF-66C0-4BCE-B3A2-701A3E975EEB}" type="sibTrans" cxnId="{3B99B0BC-75B4-4A32-B397-5A390F3F3E01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01BD19B6-0240-4570-A2DB-43E86613A5A3}" type="pres">
      <dgm:prSet presAssocID="{A4D7ACCF-AE70-4257-9195-7BED6EA0A7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8E92734-C0B8-4BFB-9664-60EE8B748298}" type="pres">
      <dgm:prSet presAssocID="{9DA18E50-B6D3-409E-9D9D-FC7D612BCCD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147D8C-0C13-4AA0-86D1-B2BE8D2905C5}" type="pres">
      <dgm:prSet presAssocID="{8F94E897-9164-4E58-81E8-BD5037DC50A5}" presName="sibTrans" presStyleCnt="0"/>
      <dgm:spPr/>
    </dgm:pt>
    <dgm:pt modelId="{7DDA63C5-8835-4A8E-95E0-1D09421BD190}" type="pres">
      <dgm:prSet presAssocID="{C6C3528E-E540-47D3-96CE-CB65E449359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AAC9F2-9079-4265-AC4F-44DF532C2B5A}" type="pres">
      <dgm:prSet presAssocID="{844691D7-D899-407E-931F-D8E69006CEEA}" presName="sibTrans" presStyleCnt="0"/>
      <dgm:spPr/>
    </dgm:pt>
    <dgm:pt modelId="{6D35360B-99AE-4726-911E-1EDA3C58ADDF}" type="pres">
      <dgm:prSet presAssocID="{3172010F-049E-4272-9164-76F2698B168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0449A0-C7EE-4886-8C3D-13B0FC07A988}" type="pres">
      <dgm:prSet presAssocID="{1B8A2CFB-14EE-412A-B5C1-1340E028AD06}" presName="sibTrans" presStyleCnt="0"/>
      <dgm:spPr/>
    </dgm:pt>
    <dgm:pt modelId="{C3B4BC1A-9F08-459D-AA8A-B83C15E9CA21}" type="pres">
      <dgm:prSet presAssocID="{BE676FE2-B236-44A0-B002-CF99E7689DD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F408E2-39FE-4943-A11D-956296CDE6F2}" type="pres">
      <dgm:prSet presAssocID="{D9EB8DCC-EEBA-4222-B6A4-72A972E02A8D}" presName="sibTrans" presStyleCnt="0"/>
      <dgm:spPr/>
    </dgm:pt>
    <dgm:pt modelId="{F795C264-7FC9-4820-AB79-EC7D878B7A93}" type="pres">
      <dgm:prSet presAssocID="{65762474-C7B7-488A-AECE-5CA9B54F4E2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B3C5FC-5AC7-4478-8976-121491B0D15E}" type="pres">
      <dgm:prSet presAssocID="{C3965114-1A30-4295-8C05-10EE76524882}" presName="sibTrans" presStyleCnt="0"/>
      <dgm:spPr/>
    </dgm:pt>
    <dgm:pt modelId="{EFB1A037-90D7-4DE2-AD35-EF9CDD4D64F5}" type="pres">
      <dgm:prSet presAssocID="{659C43F3-3790-4BE7-BE35-08951DCF9D8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8551078-9334-4D6D-A25B-D7EFC85969A0}" srcId="{A4D7ACCF-AE70-4257-9195-7BED6EA0A77F}" destId="{BE676FE2-B236-44A0-B002-CF99E7689DD4}" srcOrd="3" destOrd="0" parTransId="{00FE1F3B-584E-4AF9-9BD4-62921A161B01}" sibTransId="{D9EB8DCC-EEBA-4222-B6A4-72A972E02A8D}"/>
    <dgm:cxn modelId="{2913D6F5-42E2-4223-B9E0-5DE3165C19F5}" type="presOf" srcId="{C6C3528E-E540-47D3-96CE-CB65E4493596}" destId="{7DDA63C5-8835-4A8E-95E0-1D09421BD190}" srcOrd="0" destOrd="0" presId="urn:microsoft.com/office/officeart/2005/8/layout/default#1"/>
    <dgm:cxn modelId="{4FE3AEB6-02D1-4E48-B20A-166DAE2D709C}" type="presOf" srcId="{9DA18E50-B6D3-409E-9D9D-FC7D612BCCD4}" destId="{78E92734-C0B8-4BFB-9664-60EE8B748298}" srcOrd="0" destOrd="0" presId="urn:microsoft.com/office/officeart/2005/8/layout/default#1"/>
    <dgm:cxn modelId="{F8F997E4-48B9-4800-BB98-BEDCE50BC97E}" srcId="{A4D7ACCF-AE70-4257-9195-7BED6EA0A77F}" destId="{9DA18E50-B6D3-409E-9D9D-FC7D612BCCD4}" srcOrd="0" destOrd="0" parTransId="{9F75110E-6B2E-4667-8D49-6C6FBFEDE091}" sibTransId="{8F94E897-9164-4E58-81E8-BD5037DC50A5}"/>
    <dgm:cxn modelId="{3B99B0BC-75B4-4A32-B397-5A390F3F3E01}" srcId="{A4D7ACCF-AE70-4257-9195-7BED6EA0A77F}" destId="{659C43F3-3790-4BE7-BE35-08951DCF9D8D}" srcOrd="5" destOrd="0" parTransId="{E83B6792-97F9-4217-8C10-A54D78230615}" sibTransId="{DF86A6AF-66C0-4BCE-B3A2-701A3E975EEB}"/>
    <dgm:cxn modelId="{1EDC344B-1B9B-43D5-9B5F-D8D2CA64CA70}" type="presOf" srcId="{A4D7ACCF-AE70-4257-9195-7BED6EA0A77F}" destId="{01BD19B6-0240-4570-A2DB-43E86613A5A3}" srcOrd="0" destOrd="0" presId="urn:microsoft.com/office/officeart/2005/8/layout/default#1"/>
    <dgm:cxn modelId="{DB2B2B46-CD81-44EB-95D1-16140570916A}" type="presOf" srcId="{65762474-C7B7-488A-AECE-5CA9B54F4E2C}" destId="{F795C264-7FC9-4820-AB79-EC7D878B7A93}" srcOrd="0" destOrd="0" presId="urn:microsoft.com/office/officeart/2005/8/layout/default#1"/>
    <dgm:cxn modelId="{4C687EEB-9EE8-468F-908A-E3D08125DB67}" type="presOf" srcId="{659C43F3-3790-4BE7-BE35-08951DCF9D8D}" destId="{EFB1A037-90D7-4DE2-AD35-EF9CDD4D64F5}" srcOrd="0" destOrd="0" presId="urn:microsoft.com/office/officeart/2005/8/layout/default#1"/>
    <dgm:cxn modelId="{23F09D1B-0EEF-45D1-821A-F5969904F5EA}" type="presOf" srcId="{BE676FE2-B236-44A0-B002-CF99E7689DD4}" destId="{C3B4BC1A-9F08-459D-AA8A-B83C15E9CA21}" srcOrd="0" destOrd="0" presId="urn:microsoft.com/office/officeart/2005/8/layout/default#1"/>
    <dgm:cxn modelId="{12012AF6-C56D-49EB-9D2C-35A53EB830C6}" srcId="{A4D7ACCF-AE70-4257-9195-7BED6EA0A77F}" destId="{C6C3528E-E540-47D3-96CE-CB65E4493596}" srcOrd="1" destOrd="0" parTransId="{6F9A67D7-BF46-4756-9FA5-6D140731EC3C}" sibTransId="{844691D7-D899-407E-931F-D8E69006CEEA}"/>
    <dgm:cxn modelId="{A7A92442-52E3-49C6-89FC-15E951E3DE93}" type="presOf" srcId="{3172010F-049E-4272-9164-76F2698B1683}" destId="{6D35360B-99AE-4726-911E-1EDA3C58ADDF}" srcOrd="0" destOrd="0" presId="urn:microsoft.com/office/officeart/2005/8/layout/default#1"/>
    <dgm:cxn modelId="{178ABCBF-B912-4BAD-A88E-D1867365B425}" srcId="{A4D7ACCF-AE70-4257-9195-7BED6EA0A77F}" destId="{65762474-C7B7-488A-AECE-5CA9B54F4E2C}" srcOrd="4" destOrd="0" parTransId="{F9BE68F8-FCC8-4289-AB00-49200DF27E71}" sibTransId="{C3965114-1A30-4295-8C05-10EE76524882}"/>
    <dgm:cxn modelId="{7012B6B1-F8B7-4F1B-8DEE-676A422B0814}" srcId="{A4D7ACCF-AE70-4257-9195-7BED6EA0A77F}" destId="{3172010F-049E-4272-9164-76F2698B1683}" srcOrd="2" destOrd="0" parTransId="{C0E0F6BE-A21E-4622-BD01-8F6D50820350}" sibTransId="{1B8A2CFB-14EE-412A-B5C1-1340E028AD06}"/>
    <dgm:cxn modelId="{B7F91B77-84BB-40F6-A831-DE5B70A428D2}" type="presParOf" srcId="{01BD19B6-0240-4570-A2DB-43E86613A5A3}" destId="{78E92734-C0B8-4BFB-9664-60EE8B748298}" srcOrd="0" destOrd="0" presId="urn:microsoft.com/office/officeart/2005/8/layout/default#1"/>
    <dgm:cxn modelId="{2E998DD0-1099-4457-805E-EBBB8BA15C02}" type="presParOf" srcId="{01BD19B6-0240-4570-A2DB-43E86613A5A3}" destId="{3E147D8C-0C13-4AA0-86D1-B2BE8D2905C5}" srcOrd="1" destOrd="0" presId="urn:microsoft.com/office/officeart/2005/8/layout/default#1"/>
    <dgm:cxn modelId="{B1E003E9-AA88-40C1-8FC0-5E4EC4813BB4}" type="presParOf" srcId="{01BD19B6-0240-4570-A2DB-43E86613A5A3}" destId="{7DDA63C5-8835-4A8E-95E0-1D09421BD190}" srcOrd="2" destOrd="0" presId="urn:microsoft.com/office/officeart/2005/8/layout/default#1"/>
    <dgm:cxn modelId="{38A24359-7926-4820-B055-6B189C11BE38}" type="presParOf" srcId="{01BD19B6-0240-4570-A2DB-43E86613A5A3}" destId="{0BAAC9F2-9079-4265-AC4F-44DF532C2B5A}" srcOrd="3" destOrd="0" presId="urn:microsoft.com/office/officeart/2005/8/layout/default#1"/>
    <dgm:cxn modelId="{A2271B95-C846-4B71-AD85-E5F0C5027B89}" type="presParOf" srcId="{01BD19B6-0240-4570-A2DB-43E86613A5A3}" destId="{6D35360B-99AE-4726-911E-1EDA3C58ADDF}" srcOrd="4" destOrd="0" presId="urn:microsoft.com/office/officeart/2005/8/layout/default#1"/>
    <dgm:cxn modelId="{ED313999-1D23-4162-A3C5-2813981E333B}" type="presParOf" srcId="{01BD19B6-0240-4570-A2DB-43E86613A5A3}" destId="{C10449A0-C7EE-4886-8C3D-13B0FC07A988}" srcOrd="5" destOrd="0" presId="urn:microsoft.com/office/officeart/2005/8/layout/default#1"/>
    <dgm:cxn modelId="{C71474F1-494A-457F-A8E1-9C7CAC8E168D}" type="presParOf" srcId="{01BD19B6-0240-4570-A2DB-43E86613A5A3}" destId="{C3B4BC1A-9F08-459D-AA8A-B83C15E9CA21}" srcOrd="6" destOrd="0" presId="urn:microsoft.com/office/officeart/2005/8/layout/default#1"/>
    <dgm:cxn modelId="{5B0B63A7-3FA3-4C39-8589-B9AE73D3FBA9}" type="presParOf" srcId="{01BD19B6-0240-4570-A2DB-43E86613A5A3}" destId="{5BF408E2-39FE-4943-A11D-956296CDE6F2}" srcOrd="7" destOrd="0" presId="urn:microsoft.com/office/officeart/2005/8/layout/default#1"/>
    <dgm:cxn modelId="{55A71F74-0376-434D-A5CD-243B1024B977}" type="presParOf" srcId="{01BD19B6-0240-4570-A2DB-43E86613A5A3}" destId="{F795C264-7FC9-4820-AB79-EC7D878B7A93}" srcOrd="8" destOrd="0" presId="urn:microsoft.com/office/officeart/2005/8/layout/default#1"/>
    <dgm:cxn modelId="{E2DCE3C4-8039-48A2-90EA-D1EDB28883F7}" type="presParOf" srcId="{01BD19B6-0240-4570-A2DB-43E86613A5A3}" destId="{9DB3C5FC-5AC7-4478-8976-121491B0D15E}" srcOrd="9" destOrd="0" presId="urn:microsoft.com/office/officeart/2005/8/layout/default#1"/>
    <dgm:cxn modelId="{9D1AB6A0-EBA7-495F-B4A6-137C62D8452C}" type="presParOf" srcId="{01BD19B6-0240-4570-A2DB-43E86613A5A3}" destId="{EFB1A037-90D7-4DE2-AD35-EF9CDD4D64F5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D7ACCF-AE70-4257-9195-7BED6EA0A77F}" type="doc">
      <dgm:prSet loTypeId="urn:microsoft.com/office/officeart/2005/8/layout/default#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pl-PL"/>
        </a:p>
      </dgm:t>
    </dgm:pt>
    <dgm:pt modelId="{9DA18E50-B6D3-409E-9D9D-FC7D612BCCD4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Przedszkole jest placówką nowoczesną, przyjazną, innowacyjną, pozwalającą dzieciom przeżywać szczęśliwe dzieciństwo i przygotowującą do podjęcia nauki w szkole</a:t>
          </a:r>
        </a:p>
      </dgm:t>
    </dgm:pt>
    <dgm:pt modelId="{9F75110E-6B2E-4667-8D49-6C6FBFEDE091}" type="parTrans" cxnId="{F8F997E4-48B9-4800-BB98-BEDCE50BC97E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8F94E897-9164-4E58-81E8-BD5037DC50A5}" type="sibTrans" cxnId="{F8F997E4-48B9-4800-BB98-BEDCE50BC97E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C6C3528E-E540-47D3-96CE-CB65E4493596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Przedszkole umożliwia wyrównywanie szans edukacyjnych wszystkim dzieciom uwzględniając ich indywidualne potrzeby</a:t>
          </a:r>
        </a:p>
      </dgm:t>
    </dgm:pt>
    <dgm:pt modelId="{6F9A67D7-BF46-4756-9FA5-6D140731EC3C}" type="parTrans" cxnId="{12012AF6-C56D-49EB-9D2C-35A53EB830C6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844691D7-D899-407E-931F-D8E69006CEEA}" type="sibTrans" cxnId="{12012AF6-C56D-49EB-9D2C-35A53EB830C6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3172010F-049E-4272-9164-76F2698B1683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Nad rozwojem dzieci czuwa wykwalifikowana, zaangażowana</a:t>
          </a:r>
          <a:br>
            <a:rPr lang="pl-PL" sz="1600" dirty="0">
              <a:latin typeface="Calibri Light" pitchFamily="34" charset="0"/>
            </a:rPr>
          </a:br>
          <a:r>
            <a:rPr lang="pl-PL" sz="1600" dirty="0">
              <a:latin typeface="Calibri Light" pitchFamily="34" charset="0"/>
            </a:rPr>
            <a:t>i odpowiedzialna kadra pedagogiczna stosująca nowoczesne metody wychowania i nauczania</a:t>
          </a:r>
        </a:p>
      </dgm:t>
    </dgm:pt>
    <dgm:pt modelId="{C0E0F6BE-A21E-4622-BD01-8F6D50820350}" type="parTrans" cxnId="{7012B6B1-F8B7-4F1B-8DEE-676A422B0814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1B8A2CFB-14EE-412A-B5C1-1340E028AD06}" type="sibTrans" cxnId="{7012B6B1-F8B7-4F1B-8DEE-676A422B0814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BE676FE2-B236-44A0-B002-CF99E7689DD4}">
      <dgm:prSet phldrT="[Tekst]" custT="1"/>
      <dgm:spPr>
        <a:solidFill>
          <a:srgbClr val="6AC6D0"/>
        </a:solidFill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Dzieci rozwijają swoje zainteresowania oraz zdolności działając metodami aktywnymi i korzystając z nowoczesnych pomocy dydaktycznych</a:t>
          </a:r>
        </a:p>
      </dgm:t>
    </dgm:pt>
    <dgm:pt modelId="{00FE1F3B-584E-4AF9-9BD4-62921A161B01}" type="parTrans" cxnId="{D8551078-9334-4D6D-A25B-D7EFC85969A0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D9EB8DCC-EEBA-4222-B6A4-72A972E02A8D}" type="sibTrans" cxnId="{D8551078-9334-4D6D-A25B-D7EFC85969A0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5762474-C7B7-488A-AECE-5CA9B54F4E2C}">
      <dgm:prSet phldrT="[Tekst]" custT="1"/>
      <dgm:spPr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Podejmowana jest szeroka współpraca z licznymi instytucjami i organizacjami działającymi na rzecz dzieci oraz rozwoju naszego przedszkola</a:t>
          </a:r>
        </a:p>
      </dgm:t>
    </dgm:pt>
    <dgm:pt modelId="{F9BE68F8-FCC8-4289-AB00-49200DF27E71}" type="parTrans" cxnId="{178ABCBF-B912-4BAD-A88E-D1867365B42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C3965114-1A30-4295-8C05-10EE76524882}" type="sibTrans" cxnId="{178ABCBF-B912-4BAD-A88E-D1867365B425}">
      <dgm:prSet/>
      <dgm:spPr/>
      <dgm:t>
        <a:bodyPr/>
        <a:lstStyle/>
        <a:p>
          <a:endParaRPr lang="pl-PL" sz="1600">
            <a:solidFill>
              <a:schemeClr val="bg1"/>
            </a:solidFill>
          </a:endParaRPr>
        </a:p>
      </dgm:t>
    </dgm:pt>
    <dgm:pt modelId="{602D6346-A0D1-44BA-A84C-9D66B8773205}">
      <dgm:prSet phldrT="[Tekst]" custT="1"/>
      <dgm:spPr>
        <a:solidFill>
          <a:srgbClr val="6FD3C2">
            <a:alpha val="65000"/>
          </a:srgbClr>
        </a:solidFill>
        <a:ln>
          <a:noFill/>
        </a:ln>
      </dgm:spPr>
      <dgm:t>
        <a:bodyPr/>
        <a:lstStyle/>
        <a:p>
          <a:r>
            <a:rPr lang="pl-PL" sz="1600" dirty="0">
              <a:latin typeface="Calibri Light" pitchFamily="34" charset="0"/>
            </a:rPr>
            <a:t>Rodzice są współautorami życia przedszkola</a:t>
          </a:r>
        </a:p>
      </dgm:t>
    </dgm:pt>
    <dgm:pt modelId="{BEEAB87C-8F76-4E20-8FEB-2D472CAFCE75}" type="parTrans" cxnId="{22853CAA-3625-410E-BD21-AE86B1A5E589}">
      <dgm:prSet/>
      <dgm:spPr/>
      <dgm:t>
        <a:bodyPr/>
        <a:lstStyle/>
        <a:p>
          <a:endParaRPr lang="pl-PL"/>
        </a:p>
      </dgm:t>
    </dgm:pt>
    <dgm:pt modelId="{C4C09280-0A93-4034-9107-B80A98F9A248}" type="sibTrans" cxnId="{22853CAA-3625-410E-BD21-AE86B1A5E589}">
      <dgm:prSet/>
      <dgm:spPr/>
      <dgm:t>
        <a:bodyPr/>
        <a:lstStyle/>
        <a:p>
          <a:endParaRPr lang="pl-PL"/>
        </a:p>
      </dgm:t>
    </dgm:pt>
    <dgm:pt modelId="{01BD19B6-0240-4570-A2DB-43E86613A5A3}" type="pres">
      <dgm:prSet presAssocID="{A4D7ACCF-AE70-4257-9195-7BED6EA0A77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8E92734-C0B8-4BFB-9664-60EE8B748298}" type="pres">
      <dgm:prSet presAssocID="{9DA18E50-B6D3-409E-9D9D-FC7D612BCCD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147D8C-0C13-4AA0-86D1-B2BE8D2905C5}" type="pres">
      <dgm:prSet presAssocID="{8F94E897-9164-4E58-81E8-BD5037DC50A5}" presName="sibTrans" presStyleCnt="0"/>
      <dgm:spPr/>
    </dgm:pt>
    <dgm:pt modelId="{7DDA63C5-8835-4A8E-95E0-1D09421BD190}" type="pres">
      <dgm:prSet presAssocID="{C6C3528E-E540-47D3-96CE-CB65E4493596}" presName="node" presStyleLbl="node1" presStyleIdx="1" presStyleCnt="6" custLinFactX="4667" custLinFactY="1605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AAC9F2-9079-4265-AC4F-44DF532C2B5A}" type="pres">
      <dgm:prSet presAssocID="{844691D7-D899-407E-931F-D8E69006CEEA}" presName="sibTrans" presStyleCnt="0"/>
      <dgm:spPr/>
    </dgm:pt>
    <dgm:pt modelId="{6D35360B-99AE-4726-911E-1EDA3C58ADDF}" type="pres">
      <dgm:prSet presAssocID="{3172010F-049E-4272-9164-76F2698B1683}" presName="node" presStyleLbl="node1" presStyleIdx="2" presStyleCnt="6" custLinFactNeighborX="-5333" custLinFactNeighborY="49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0449A0-C7EE-4886-8C3D-13B0FC07A988}" type="pres">
      <dgm:prSet presAssocID="{1B8A2CFB-14EE-412A-B5C1-1340E028AD06}" presName="sibTrans" presStyleCnt="0"/>
      <dgm:spPr/>
    </dgm:pt>
    <dgm:pt modelId="{C3B4BC1A-9F08-459D-AA8A-B83C15E9CA21}" type="pres">
      <dgm:prSet presAssocID="{BE676FE2-B236-44A0-B002-CF99E7689DD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F408E2-39FE-4943-A11D-956296CDE6F2}" type="pres">
      <dgm:prSet presAssocID="{D9EB8DCC-EEBA-4222-B6A4-72A972E02A8D}" presName="sibTrans" presStyleCnt="0"/>
      <dgm:spPr/>
    </dgm:pt>
    <dgm:pt modelId="{501EBD33-AE8B-4978-84FE-858917E4F584}" type="pres">
      <dgm:prSet presAssocID="{602D6346-A0D1-44BA-A84C-9D66B8773205}" presName="node" presStyleLbl="node1" presStyleIdx="4" presStyleCnt="6" custLinFactY="-16170" custLinFactNeighborX="-2000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A8A0F3-64A5-4429-B8ED-5C7FA352002D}" type="pres">
      <dgm:prSet presAssocID="{C4C09280-0A93-4034-9107-B80A98F9A248}" presName="sibTrans" presStyleCnt="0"/>
      <dgm:spPr/>
    </dgm:pt>
    <dgm:pt modelId="{F795C264-7FC9-4820-AB79-EC7D878B7A93}" type="pres">
      <dgm:prSet presAssocID="{65762474-C7B7-488A-AECE-5CA9B54F4E2C}" presName="node" presStyleLbl="node1" presStyleIdx="5" presStyleCnt="6" custLinFactX="-12000" custLinFactNeighborX="-100000" custLinFactNeighborY="-68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FE031EC-FB6E-4644-A088-B727FF61D144}" type="presOf" srcId="{BE676FE2-B236-44A0-B002-CF99E7689DD4}" destId="{C3B4BC1A-9F08-459D-AA8A-B83C15E9CA21}" srcOrd="0" destOrd="0" presId="urn:microsoft.com/office/officeart/2005/8/layout/default#2"/>
    <dgm:cxn modelId="{D8551078-9334-4D6D-A25B-D7EFC85969A0}" srcId="{A4D7ACCF-AE70-4257-9195-7BED6EA0A77F}" destId="{BE676FE2-B236-44A0-B002-CF99E7689DD4}" srcOrd="3" destOrd="0" parTransId="{00FE1F3B-584E-4AF9-9BD4-62921A161B01}" sibTransId="{D9EB8DCC-EEBA-4222-B6A4-72A972E02A8D}"/>
    <dgm:cxn modelId="{22853CAA-3625-410E-BD21-AE86B1A5E589}" srcId="{A4D7ACCF-AE70-4257-9195-7BED6EA0A77F}" destId="{602D6346-A0D1-44BA-A84C-9D66B8773205}" srcOrd="4" destOrd="0" parTransId="{BEEAB87C-8F76-4E20-8FEB-2D472CAFCE75}" sibTransId="{C4C09280-0A93-4034-9107-B80A98F9A248}"/>
    <dgm:cxn modelId="{F8F997E4-48B9-4800-BB98-BEDCE50BC97E}" srcId="{A4D7ACCF-AE70-4257-9195-7BED6EA0A77F}" destId="{9DA18E50-B6D3-409E-9D9D-FC7D612BCCD4}" srcOrd="0" destOrd="0" parTransId="{9F75110E-6B2E-4667-8D49-6C6FBFEDE091}" sibTransId="{8F94E897-9164-4E58-81E8-BD5037DC50A5}"/>
    <dgm:cxn modelId="{12012AF6-C56D-49EB-9D2C-35A53EB830C6}" srcId="{A4D7ACCF-AE70-4257-9195-7BED6EA0A77F}" destId="{C6C3528E-E540-47D3-96CE-CB65E4493596}" srcOrd="1" destOrd="0" parTransId="{6F9A67D7-BF46-4756-9FA5-6D140731EC3C}" sibTransId="{844691D7-D899-407E-931F-D8E69006CEEA}"/>
    <dgm:cxn modelId="{F78D5B6D-D362-4DA4-834B-4B5B525B23F7}" type="presOf" srcId="{65762474-C7B7-488A-AECE-5CA9B54F4E2C}" destId="{F795C264-7FC9-4820-AB79-EC7D878B7A93}" srcOrd="0" destOrd="0" presId="urn:microsoft.com/office/officeart/2005/8/layout/default#2"/>
    <dgm:cxn modelId="{465E1083-A17D-4F18-B0A3-840A4B264F5E}" type="presOf" srcId="{3172010F-049E-4272-9164-76F2698B1683}" destId="{6D35360B-99AE-4726-911E-1EDA3C58ADDF}" srcOrd="0" destOrd="0" presId="urn:microsoft.com/office/officeart/2005/8/layout/default#2"/>
    <dgm:cxn modelId="{9B029720-D3FA-4C6F-89E7-24613893D880}" type="presOf" srcId="{C6C3528E-E540-47D3-96CE-CB65E4493596}" destId="{7DDA63C5-8835-4A8E-95E0-1D09421BD190}" srcOrd="0" destOrd="0" presId="urn:microsoft.com/office/officeart/2005/8/layout/default#2"/>
    <dgm:cxn modelId="{178ABCBF-B912-4BAD-A88E-D1867365B425}" srcId="{A4D7ACCF-AE70-4257-9195-7BED6EA0A77F}" destId="{65762474-C7B7-488A-AECE-5CA9B54F4E2C}" srcOrd="5" destOrd="0" parTransId="{F9BE68F8-FCC8-4289-AB00-49200DF27E71}" sibTransId="{C3965114-1A30-4295-8C05-10EE76524882}"/>
    <dgm:cxn modelId="{1CAA4B55-2F8F-4065-8504-4AC1BFBA1357}" type="presOf" srcId="{9DA18E50-B6D3-409E-9D9D-FC7D612BCCD4}" destId="{78E92734-C0B8-4BFB-9664-60EE8B748298}" srcOrd="0" destOrd="0" presId="urn:microsoft.com/office/officeart/2005/8/layout/default#2"/>
    <dgm:cxn modelId="{C76AE1F1-21B3-4E76-BAF3-2B7A778C982A}" type="presOf" srcId="{602D6346-A0D1-44BA-A84C-9D66B8773205}" destId="{501EBD33-AE8B-4978-84FE-858917E4F584}" srcOrd="0" destOrd="0" presId="urn:microsoft.com/office/officeart/2005/8/layout/default#2"/>
    <dgm:cxn modelId="{7012B6B1-F8B7-4F1B-8DEE-676A422B0814}" srcId="{A4D7ACCF-AE70-4257-9195-7BED6EA0A77F}" destId="{3172010F-049E-4272-9164-76F2698B1683}" srcOrd="2" destOrd="0" parTransId="{C0E0F6BE-A21E-4622-BD01-8F6D50820350}" sibTransId="{1B8A2CFB-14EE-412A-B5C1-1340E028AD06}"/>
    <dgm:cxn modelId="{6AB970C4-5121-437C-9DBD-C10B83073F9C}" type="presOf" srcId="{A4D7ACCF-AE70-4257-9195-7BED6EA0A77F}" destId="{01BD19B6-0240-4570-A2DB-43E86613A5A3}" srcOrd="0" destOrd="0" presId="urn:microsoft.com/office/officeart/2005/8/layout/default#2"/>
    <dgm:cxn modelId="{F9131999-ED93-424D-8B8E-86B2FF4BCA7E}" type="presParOf" srcId="{01BD19B6-0240-4570-A2DB-43E86613A5A3}" destId="{78E92734-C0B8-4BFB-9664-60EE8B748298}" srcOrd="0" destOrd="0" presId="urn:microsoft.com/office/officeart/2005/8/layout/default#2"/>
    <dgm:cxn modelId="{31CAE49D-2E76-4C88-A3ED-6F3587BB8E3B}" type="presParOf" srcId="{01BD19B6-0240-4570-A2DB-43E86613A5A3}" destId="{3E147D8C-0C13-4AA0-86D1-B2BE8D2905C5}" srcOrd="1" destOrd="0" presId="urn:microsoft.com/office/officeart/2005/8/layout/default#2"/>
    <dgm:cxn modelId="{0FB11CDF-10EA-4A20-B6EB-9139BAF7F561}" type="presParOf" srcId="{01BD19B6-0240-4570-A2DB-43E86613A5A3}" destId="{7DDA63C5-8835-4A8E-95E0-1D09421BD190}" srcOrd="2" destOrd="0" presId="urn:microsoft.com/office/officeart/2005/8/layout/default#2"/>
    <dgm:cxn modelId="{47139390-0C00-48D4-9E10-7C89F146144A}" type="presParOf" srcId="{01BD19B6-0240-4570-A2DB-43E86613A5A3}" destId="{0BAAC9F2-9079-4265-AC4F-44DF532C2B5A}" srcOrd="3" destOrd="0" presId="urn:microsoft.com/office/officeart/2005/8/layout/default#2"/>
    <dgm:cxn modelId="{B56823E1-9231-4159-ACE2-E50397AAD660}" type="presParOf" srcId="{01BD19B6-0240-4570-A2DB-43E86613A5A3}" destId="{6D35360B-99AE-4726-911E-1EDA3C58ADDF}" srcOrd="4" destOrd="0" presId="urn:microsoft.com/office/officeart/2005/8/layout/default#2"/>
    <dgm:cxn modelId="{628410C8-20D0-4120-A95A-71E35CAF7943}" type="presParOf" srcId="{01BD19B6-0240-4570-A2DB-43E86613A5A3}" destId="{C10449A0-C7EE-4886-8C3D-13B0FC07A988}" srcOrd="5" destOrd="0" presId="urn:microsoft.com/office/officeart/2005/8/layout/default#2"/>
    <dgm:cxn modelId="{6BC17C31-CC27-4929-A74C-D23100FD1957}" type="presParOf" srcId="{01BD19B6-0240-4570-A2DB-43E86613A5A3}" destId="{C3B4BC1A-9F08-459D-AA8A-B83C15E9CA21}" srcOrd="6" destOrd="0" presId="urn:microsoft.com/office/officeart/2005/8/layout/default#2"/>
    <dgm:cxn modelId="{F79D0E15-6BEE-4D7B-A3E2-E5D9D3320015}" type="presParOf" srcId="{01BD19B6-0240-4570-A2DB-43E86613A5A3}" destId="{5BF408E2-39FE-4943-A11D-956296CDE6F2}" srcOrd="7" destOrd="0" presId="urn:microsoft.com/office/officeart/2005/8/layout/default#2"/>
    <dgm:cxn modelId="{12F0DACC-765F-4C9E-B7AE-6B094A7E3353}" type="presParOf" srcId="{01BD19B6-0240-4570-A2DB-43E86613A5A3}" destId="{501EBD33-AE8B-4978-84FE-858917E4F584}" srcOrd="8" destOrd="0" presId="urn:microsoft.com/office/officeart/2005/8/layout/default#2"/>
    <dgm:cxn modelId="{203CCEF5-99B2-49B0-B7B4-320E3D8BC847}" type="presParOf" srcId="{01BD19B6-0240-4570-A2DB-43E86613A5A3}" destId="{41A8A0F3-64A5-4429-B8ED-5C7FA352002D}" srcOrd="9" destOrd="0" presId="urn:microsoft.com/office/officeart/2005/8/layout/default#2"/>
    <dgm:cxn modelId="{17F3DABA-D00B-4B79-AF2C-57F19D4193C1}" type="presParOf" srcId="{01BD19B6-0240-4570-A2DB-43E86613A5A3}" destId="{F795C264-7FC9-4820-AB79-EC7D878B7A93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ED7663-36DA-4FD9-B28C-BDA9116E0112}">
      <dsp:nvSpPr>
        <dsp:cNvPr id="0" name=""/>
        <dsp:cNvSpPr/>
      </dsp:nvSpPr>
      <dsp:spPr>
        <a:xfrm>
          <a:off x="2461160" y="1345036"/>
          <a:ext cx="3718639" cy="37186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>
              <a:latin typeface="Calibri Light" pitchFamily="34" charset="0"/>
            </a:rPr>
            <a:t>PRIORYTETY </a:t>
          </a:r>
          <a:br>
            <a:rPr lang="pl-PL" sz="2800" kern="1200" dirty="0">
              <a:latin typeface="Calibri Light" pitchFamily="34" charset="0"/>
            </a:rPr>
          </a:br>
          <a:r>
            <a:rPr lang="pl-PL" sz="2800" kern="1200" dirty="0">
              <a:latin typeface="Calibri Light" pitchFamily="34" charset="0"/>
            </a:rPr>
            <a:t>WYCHOWAWCZE</a:t>
          </a:r>
        </a:p>
      </dsp:txBody>
      <dsp:txXfrm>
        <a:off x="2461160" y="1345036"/>
        <a:ext cx="3718639" cy="3718639"/>
      </dsp:txXfrm>
    </dsp:sp>
    <dsp:sp modelId="{26B088CC-C2A1-4298-88E5-034551232279}">
      <dsp:nvSpPr>
        <dsp:cNvPr id="0" name=""/>
        <dsp:cNvSpPr/>
      </dsp:nvSpPr>
      <dsp:spPr>
        <a:xfrm>
          <a:off x="3437157" y="42030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WIEDZA</a:t>
          </a:r>
        </a:p>
      </dsp:txBody>
      <dsp:txXfrm>
        <a:off x="3437157" y="42030"/>
        <a:ext cx="1766645" cy="1694624"/>
      </dsp:txXfrm>
    </dsp:sp>
    <dsp:sp modelId="{9BB083AC-2B86-48F1-AA87-D381CD33954B}">
      <dsp:nvSpPr>
        <dsp:cNvPr id="0" name=""/>
        <dsp:cNvSpPr/>
      </dsp:nvSpPr>
      <dsp:spPr>
        <a:xfrm>
          <a:off x="5074119" y="720082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ASERTYWNOŚĆ</a:t>
          </a:r>
        </a:p>
      </dsp:txBody>
      <dsp:txXfrm>
        <a:off x="5074119" y="720082"/>
        <a:ext cx="1766645" cy="1694624"/>
      </dsp:txXfrm>
    </dsp:sp>
    <dsp:sp modelId="{CD3519A3-F42D-46AF-8C8C-CFEFC6DA6C48}">
      <dsp:nvSpPr>
        <dsp:cNvPr id="0" name=""/>
        <dsp:cNvSpPr/>
      </dsp:nvSpPr>
      <dsp:spPr>
        <a:xfrm>
          <a:off x="5752170" y="2357043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endParaRPr lang="pl-PL" sz="1600" kern="1200" dirty="0">
            <a:latin typeface="Calibri Light" pitchFamily="34" charset="0"/>
          </a:endParaRPr>
        </a:p>
      </dsp:txBody>
      <dsp:txXfrm>
        <a:off x="5752170" y="2357043"/>
        <a:ext cx="1766645" cy="1694624"/>
      </dsp:txXfrm>
    </dsp:sp>
    <dsp:sp modelId="{C71B2895-6DEF-4EDA-BEFE-0757B8E19750}">
      <dsp:nvSpPr>
        <dsp:cNvPr id="0" name=""/>
        <dsp:cNvSpPr/>
      </dsp:nvSpPr>
      <dsp:spPr>
        <a:xfrm>
          <a:off x="5074119" y="3994005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RODZINA</a:t>
          </a:r>
        </a:p>
      </dsp:txBody>
      <dsp:txXfrm>
        <a:off x="5074119" y="3994005"/>
        <a:ext cx="1766645" cy="1694624"/>
      </dsp:txXfrm>
    </dsp:sp>
    <dsp:sp modelId="{238A1F77-BB7F-4E4E-B40B-85880A8D0B42}">
      <dsp:nvSpPr>
        <dsp:cNvPr id="0" name=""/>
        <dsp:cNvSpPr/>
      </dsp:nvSpPr>
      <dsp:spPr>
        <a:xfrm>
          <a:off x="3437157" y="4672057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>
            <a:latin typeface="Calibri Light" pitchFamily="34" charset="0"/>
          </a:endParaRPr>
        </a:p>
      </dsp:txBody>
      <dsp:txXfrm>
        <a:off x="3437157" y="4672057"/>
        <a:ext cx="1766645" cy="1694624"/>
      </dsp:txXfrm>
    </dsp:sp>
    <dsp:sp modelId="{27B3CF76-CEF2-4804-BD49-90D0817E4C4B}">
      <dsp:nvSpPr>
        <dsp:cNvPr id="0" name=""/>
        <dsp:cNvSpPr/>
      </dsp:nvSpPr>
      <dsp:spPr>
        <a:xfrm>
          <a:off x="1800195" y="3994005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>
            <a:latin typeface="Calibri Light" pitchFamily="34" charset="0"/>
          </a:endParaRPr>
        </a:p>
      </dsp:txBody>
      <dsp:txXfrm>
        <a:off x="1800195" y="3994005"/>
        <a:ext cx="1766645" cy="1694624"/>
      </dsp:txXfrm>
    </dsp:sp>
    <dsp:sp modelId="{D9F71DE5-1653-4AAA-A07C-57FAD7E16973}">
      <dsp:nvSpPr>
        <dsp:cNvPr id="0" name=""/>
        <dsp:cNvSpPr/>
      </dsp:nvSpPr>
      <dsp:spPr>
        <a:xfrm>
          <a:off x="1122144" y="2357043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4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PATRIOTYZM</a:t>
          </a:r>
        </a:p>
      </dsp:txBody>
      <dsp:txXfrm>
        <a:off x="1122144" y="2357043"/>
        <a:ext cx="1766645" cy="1694624"/>
      </dsp:txXfrm>
    </dsp:sp>
    <dsp:sp modelId="{17FF1648-AF1B-4825-92F2-50DD8EA1EBB0}">
      <dsp:nvSpPr>
        <dsp:cNvPr id="0" name=""/>
        <dsp:cNvSpPr/>
      </dsp:nvSpPr>
      <dsp:spPr>
        <a:xfrm>
          <a:off x="1800195" y="720082"/>
          <a:ext cx="1766645" cy="1694624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TOLERANCJA</a:t>
          </a:r>
        </a:p>
      </dsp:txBody>
      <dsp:txXfrm>
        <a:off x="1800195" y="720082"/>
        <a:ext cx="1766645" cy="16946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E92734-C0B8-4BFB-9664-60EE8B748298}">
      <dsp:nvSpPr>
        <dsp:cNvPr id="0" name=""/>
        <dsp:cNvSpPr/>
      </dsp:nvSpPr>
      <dsp:spPr>
        <a:xfrm>
          <a:off x="0" y="795818"/>
          <a:ext cx="2700300" cy="1620180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Kształtowanie prawidłowych postaw wobec siebie, innych, świata, idei </a:t>
          </a:r>
        </a:p>
      </dsp:txBody>
      <dsp:txXfrm>
        <a:off x="0" y="795818"/>
        <a:ext cx="2700300" cy="1620180"/>
      </dsp:txXfrm>
    </dsp:sp>
    <dsp:sp modelId="{7DDA63C5-8835-4A8E-95E0-1D09421BD190}">
      <dsp:nvSpPr>
        <dsp:cNvPr id="0" name=""/>
        <dsp:cNvSpPr/>
      </dsp:nvSpPr>
      <dsp:spPr>
        <a:xfrm>
          <a:off x="2970329" y="795818"/>
          <a:ext cx="2700300" cy="1620180"/>
        </a:xfrm>
        <a:prstGeom prst="rect">
          <a:avLst/>
        </a:prstGeom>
        <a:solidFill>
          <a:schemeClr val="accent4">
            <a:shade val="50000"/>
            <a:hueOff val="-69811"/>
            <a:satOff val="-2112"/>
            <a:lumOff val="13871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Stwarzanie sytuacji edukacyjnych, które jednocześnie uczą</a:t>
          </a:r>
          <a:br>
            <a:rPr lang="pl-PL" sz="1600" kern="1200" dirty="0">
              <a:latin typeface="Calibri Light" pitchFamily="34" charset="0"/>
            </a:rPr>
          </a:br>
          <a:r>
            <a:rPr lang="pl-PL" sz="1600" kern="1200" dirty="0">
              <a:latin typeface="Calibri Light" pitchFamily="34" charset="0"/>
            </a:rPr>
            <a:t> i wychowają dzieci</a:t>
          </a:r>
        </a:p>
      </dsp:txBody>
      <dsp:txXfrm>
        <a:off x="2970329" y="795818"/>
        <a:ext cx="2700300" cy="1620180"/>
      </dsp:txXfrm>
    </dsp:sp>
    <dsp:sp modelId="{6D35360B-99AE-4726-911E-1EDA3C58ADDF}">
      <dsp:nvSpPr>
        <dsp:cNvPr id="0" name=""/>
        <dsp:cNvSpPr/>
      </dsp:nvSpPr>
      <dsp:spPr>
        <a:xfrm>
          <a:off x="5940659" y="795818"/>
          <a:ext cx="2700300" cy="1620180"/>
        </a:xfrm>
        <a:prstGeom prst="rect">
          <a:avLst/>
        </a:prstGeom>
        <a:solidFill>
          <a:schemeClr val="accent4">
            <a:shade val="50000"/>
            <a:hueOff val="-139622"/>
            <a:satOff val="-4225"/>
            <a:lumOff val="27741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Stawianie zadań inspirujących do podejmowania różnorodnych działań, rozwijających ekspresyjność</a:t>
          </a:r>
          <a:br>
            <a:rPr lang="pl-PL" sz="1600" kern="1200" dirty="0">
              <a:latin typeface="Calibri Light" pitchFamily="34" charset="0"/>
            </a:rPr>
          </a:br>
          <a:r>
            <a:rPr lang="pl-PL" sz="1600" kern="1200" dirty="0">
              <a:latin typeface="Calibri Light" pitchFamily="34" charset="0"/>
            </a:rPr>
            <a:t>i kreatywność dzieci</a:t>
          </a:r>
        </a:p>
      </dsp:txBody>
      <dsp:txXfrm>
        <a:off x="5940659" y="795818"/>
        <a:ext cx="2700300" cy="1620180"/>
      </dsp:txXfrm>
    </dsp:sp>
    <dsp:sp modelId="{C3B4BC1A-9F08-459D-AA8A-B83C15E9CA21}">
      <dsp:nvSpPr>
        <dsp:cNvPr id="0" name=""/>
        <dsp:cNvSpPr/>
      </dsp:nvSpPr>
      <dsp:spPr>
        <a:xfrm>
          <a:off x="0" y="2686028"/>
          <a:ext cx="2700300" cy="1620180"/>
        </a:xfrm>
        <a:prstGeom prst="rect">
          <a:avLst/>
        </a:prstGeom>
        <a:solidFill>
          <a:schemeClr val="accent4">
            <a:shade val="50000"/>
            <a:hueOff val="-209432"/>
            <a:satOff val="-6337"/>
            <a:lumOff val="41612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solidFill>
                <a:schemeClr val="bg1"/>
              </a:solidFill>
              <a:latin typeface="Calibri Light" pitchFamily="34" charset="0"/>
            </a:rPr>
            <a:t>Zachęcanie dzieci do podejmowania trudniejszych</a:t>
          </a:r>
          <a:br>
            <a:rPr lang="pl-PL" sz="1600" kern="1200" dirty="0">
              <a:solidFill>
                <a:schemeClr val="bg1"/>
              </a:solidFill>
              <a:latin typeface="Calibri Light" pitchFamily="34" charset="0"/>
            </a:rPr>
          </a:br>
          <a:r>
            <a:rPr lang="pl-PL" sz="1600" kern="1200" dirty="0">
              <a:solidFill>
                <a:schemeClr val="bg1"/>
              </a:solidFill>
              <a:latin typeface="Calibri Light" pitchFamily="34" charset="0"/>
            </a:rPr>
            <a:t>i bardziej złożonych zadań dla przeżycia intelektualnej przygody</a:t>
          </a:r>
        </a:p>
      </dsp:txBody>
      <dsp:txXfrm>
        <a:off x="0" y="2686028"/>
        <a:ext cx="2700300" cy="1620180"/>
      </dsp:txXfrm>
    </dsp:sp>
    <dsp:sp modelId="{F795C264-7FC9-4820-AB79-EC7D878B7A93}">
      <dsp:nvSpPr>
        <dsp:cNvPr id="0" name=""/>
        <dsp:cNvSpPr/>
      </dsp:nvSpPr>
      <dsp:spPr>
        <a:xfrm>
          <a:off x="2970329" y="2686028"/>
          <a:ext cx="2700300" cy="1620180"/>
        </a:xfrm>
        <a:prstGeom prst="rect">
          <a:avLst/>
        </a:prstGeom>
        <a:solidFill>
          <a:schemeClr val="accent4">
            <a:shade val="50000"/>
            <a:hueOff val="-139622"/>
            <a:satOff val="-4225"/>
            <a:lumOff val="27741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solidFill>
                <a:schemeClr val="bg1"/>
              </a:solidFill>
              <a:latin typeface="Calibri Light" pitchFamily="34" charset="0"/>
            </a:rPr>
            <a:t>Dostosowanie działań edukacyjnych do indywidualnych potrzeb dzieci </a:t>
          </a:r>
        </a:p>
      </dsp:txBody>
      <dsp:txXfrm>
        <a:off x="2970329" y="2686028"/>
        <a:ext cx="2700300" cy="1620180"/>
      </dsp:txXfrm>
    </dsp:sp>
    <dsp:sp modelId="{EFB1A037-90D7-4DE2-AD35-EF9CDD4D64F5}">
      <dsp:nvSpPr>
        <dsp:cNvPr id="0" name=""/>
        <dsp:cNvSpPr/>
      </dsp:nvSpPr>
      <dsp:spPr>
        <a:xfrm>
          <a:off x="5940659" y="2686028"/>
          <a:ext cx="2700300" cy="1620180"/>
        </a:xfrm>
        <a:prstGeom prst="rect">
          <a:avLst/>
        </a:prstGeom>
        <a:solidFill>
          <a:schemeClr val="accent4">
            <a:shade val="50000"/>
            <a:hueOff val="-69811"/>
            <a:satOff val="-2112"/>
            <a:lumOff val="13871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solidFill>
                <a:schemeClr val="bg1"/>
              </a:solidFill>
              <a:latin typeface="Calibri Light" pitchFamily="34" charset="0"/>
            </a:rPr>
            <a:t>Wspieranie rodziców </a:t>
          </a:r>
          <a:br>
            <a:rPr lang="pl-PL" sz="1600" kern="1200" dirty="0">
              <a:solidFill>
                <a:schemeClr val="bg1"/>
              </a:solidFill>
              <a:latin typeface="Calibri Light" pitchFamily="34" charset="0"/>
            </a:rPr>
          </a:br>
          <a:r>
            <a:rPr lang="pl-PL" sz="1600" kern="1200" dirty="0">
              <a:solidFill>
                <a:schemeClr val="bg1"/>
              </a:solidFill>
              <a:latin typeface="Calibri Light" pitchFamily="34" charset="0"/>
            </a:rPr>
            <a:t>w wychowaniu dzieci poprzez zaangażowanie ich w proces edukacyjny</a:t>
          </a:r>
        </a:p>
      </dsp:txBody>
      <dsp:txXfrm>
        <a:off x="5940659" y="2686028"/>
        <a:ext cx="2700300" cy="16201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E92734-C0B8-4BFB-9664-60EE8B748298}">
      <dsp:nvSpPr>
        <dsp:cNvPr id="0" name=""/>
        <dsp:cNvSpPr/>
      </dsp:nvSpPr>
      <dsp:spPr>
        <a:xfrm>
          <a:off x="0" y="602106"/>
          <a:ext cx="2700300" cy="1620180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Przedszkole jest placówką nowoczesną, przyjazną, innowacyjną, pozwalającą dzieciom przeżywać szczęśliwe dzieciństwo i przygotowującą do podjęcia nauki w szkole</a:t>
          </a:r>
        </a:p>
      </dsp:txBody>
      <dsp:txXfrm>
        <a:off x="0" y="602106"/>
        <a:ext cx="2700300" cy="1620180"/>
      </dsp:txXfrm>
    </dsp:sp>
    <dsp:sp modelId="{7DDA63C5-8835-4A8E-95E0-1D09421BD190}">
      <dsp:nvSpPr>
        <dsp:cNvPr id="0" name=""/>
        <dsp:cNvSpPr/>
      </dsp:nvSpPr>
      <dsp:spPr>
        <a:xfrm>
          <a:off x="5796653" y="2482357"/>
          <a:ext cx="2700300" cy="1620180"/>
        </a:xfrm>
        <a:prstGeom prst="rect">
          <a:avLst/>
        </a:prstGeom>
        <a:solidFill>
          <a:schemeClr val="accent5">
            <a:shade val="50000"/>
            <a:hueOff val="84324"/>
            <a:satOff val="-1865"/>
            <a:lumOff val="13996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Przedszkole umożliwia wyrównywanie szans edukacyjnych wszystkim dzieciom uwzględniając ich indywidualne potrzeby</a:t>
          </a:r>
        </a:p>
      </dsp:txBody>
      <dsp:txXfrm>
        <a:off x="5796653" y="2482357"/>
        <a:ext cx="2700300" cy="1620180"/>
      </dsp:txXfrm>
    </dsp:sp>
    <dsp:sp modelId="{6D35360B-99AE-4726-911E-1EDA3C58ADDF}">
      <dsp:nvSpPr>
        <dsp:cNvPr id="0" name=""/>
        <dsp:cNvSpPr/>
      </dsp:nvSpPr>
      <dsp:spPr>
        <a:xfrm>
          <a:off x="5796653" y="610142"/>
          <a:ext cx="2700300" cy="1620180"/>
        </a:xfrm>
        <a:prstGeom prst="rect">
          <a:avLst/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Nad rozwojem dzieci czuwa wykwalifikowana, zaangażowana</a:t>
          </a:r>
          <a:br>
            <a:rPr lang="pl-PL" sz="1600" kern="1200" dirty="0">
              <a:latin typeface="Calibri Light" pitchFamily="34" charset="0"/>
            </a:rPr>
          </a:br>
          <a:r>
            <a:rPr lang="pl-PL" sz="1600" kern="1200" dirty="0">
              <a:latin typeface="Calibri Light" pitchFamily="34" charset="0"/>
            </a:rPr>
            <a:t>i odpowiedzialna kadra pedagogiczna stosująca nowoczesne metody wychowania i nauczania</a:t>
          </a:r>
        </a:p>
      </dsp:txBody>
      <dsp:txXfrm>
        <a:off x="5796653" y="610142"/>
        <a:ext cx="2700300" cy="1620180"/>
      </dsp:txXfrm>
    </dsp:sp>
    <dsp:sp modelId="{C3B4BC1A-9F08-459D-AA8A-B83C15E9CA21}">
      <dsp:nvSpPr>
        <dsp:cNvPr id="0" name=""/>
        <dsp:cNvSpPr/>
      </dsp:nvSpPr>
      <dsp:spPr>
        <a:xfrm>
          <a:off x="0" y="2492316"/>
          <a:ext cx="2700300" cy="1620180"/>
        </a:xfrm>
        <a:prstGeom prst="rect">
          <a:avLst/>
        </a:prstGeom>
        <a:solidFill>
          <a:srgbClr val="6AC6D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Dzieci rozwijają swoje zainteresowania oraz zdolności działając metodami aktywnymi i korzystając z nowoczesnych pomocy dydaktycznych</a:t>
          </a:r>
        </a:p>
      </dsp:txBody>
      <dsp:txXfrm>
        <a:off x="0" y="2492316"/>
        <a:ext cx="2700300" cy="1620180"/>
      </dsp:txXfrm>
    </dsp:sp>
    <dsp:sp modelId="{501EBD33-AE8B-4978-84FE-858917E4F584}">
      <dsp:nvSpPr>
        <dsp:cNvPr id="0" name=""/>
        <dsp:cNvSpPr/>
      </dsp:nvSpPr>
      <dsp:spPr>
        <a:xfrm>
          <a:off x="2916323" y="610153"/>
          <a:ext cx="2700300" cy="1620180"/>
        </a:xfrm>
        <a:prstGeom prst="rect">
          <a:avLst/>
        </a:prstGeom>
        <a:solidFill>
          <a:srgbClr val="6FD3C2">
            <a:alpha val="65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Rodzice są współautorami życia przedszkola</a:t>
          </a:r>
        </a:p>
      </dsp:txBody>
      <dsp:txXfrm>
        <a:off x="2916323" y="610153"/>
        <a:ext cx="2700300" cy="1620180"/>
      </dsp:txXfrm>
    </dsp:sp>
    <dsp:sp modelId="{F795C264-7FC9-4820-AB79-EC7D878B7A93}">
      <dsp:nvSpPr>
        <dsp:cNvPr id="0" name=""/>
        <dsp:cNvSpPr/>
      </dsp:nvSpPr>
      <dsp:spPr>
        <a:xfrm>
          <a:off x="2916323" y="2481299"/>
          <a:ext cx="2700300" cy="1620180"/>
        </a:xfrm>
        <a:prstGeom prst="rect">
          <a:avLst/>
        </a:prstGeom>
        <a:solidFill>
          <a:schemeClr val="accent5">
            <a:shade val="50000"/>
            <a:hueOff val="84324"/>
            <a:satOff val="-1865"/>
            <a:lumOff val="13996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Calibri Light" pitchFamily="34" charset="0"/>
            </a:rPr>
            <a:t>Podejmowana jest szeroka współpraca z licznymi instytucjami i organizacjami działającymi na rzecz dzieci oraz rozwoju naszego przedszkola</a:t>
          </a:r>
        </a:p>
      </dsp:txBody>
      <dsp:txXfrm>
        <a:off x="2916323" y="2481299"/>
        <a:ext cx="2700300" cy="162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C01F-3051-4680-86C7-42C784B3EAEC}" type="datetimeFigureOut">
              <a:rPr lang="pl-PL" smtClean="0"/>
              <a:pPr/>
              <a:t>04.03.2024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81712-F870-42BF-92BA-98FDD4875D7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899642"/>
          </a:xfrm>
          <a:solidFill>
            <a:srgbClr val="779DCB">
              <a:alpha val="80000"/>
            </a:srgbClr>
          </a:solidFill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  <a:latin typeface="Calibri Light" pitchFamily="34" charset="0"/>
              </a:rPr>
              <a:t>KONCEPCJA PRACY </a:t>
            </a:r>
            <a:br>
              <a:rPr lang="pl-PL" dirty="0">
                <a:solidFill>
                  <a:schemeClr val="bg1"/>
                </a:solidFill>
                <a:latin typeface="Calibri Light" pitchFamily="34" charset="0"/>
              </a:rPr>
            </a:br>
            <a:r>
              <a:rPr lang="pl-PL" dirty="0">
                <a:solidFill>
                  <a:schemeClr val="bg1"/>
                </a:solidFill>
                <a:latin typeface="Calibri Light" pitchFamily="34" charset="0"/>
              </a:rPr>
              <a:t>PRZEDSZKOLA NR 189</a:t>
            </a:r>
            <a:br>
              <a:rPr lang="pl-PL" dirty="0">
                <a:solidFill>
                  <a:schemeClr val="bg1"/>
                </a:solidFill>
                <a:latin typeface="Calibri Light" pitchFamily="34" charset="0"/>
              </a:rPr>
            </a:br>
            <a:r>
              <a:rPr lang="pl-PL" dirty="0">
                <a:solidFill>
                  <a:schemeClr val="bg1"/>
                </a:solidFill>
                <a:latin typeface="Calibri Light" pitchFamily="34" charset="0"/>
              </a:rPr>
              <a:t>„ŚMIAŁKOWO”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„Jedynym dobrym sposobem edukacji jest kształcenie, które podąża przed rozwojem dziecka i prowadzi je.”</a:t>
            </a:r>
          </a:p>
          <a:p>
            <a:pPr algn="r"/>
            <a:r>
              <a:rPr lang="pl-PL" dirty="0"/>
              <a:t>Lew S. </a:t>
            </a:r>
            <a:r>
              <a:rPr lang="pl-PL" dirty="0" err="1"/>
              <a:t>Wygotski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323528" y="188640"/>
          <a:ext cx="8640960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851920" y="5517232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Calibri Light" pitchFamily="34" charset="0"/>
              </a:rPr>
              <a:t>BEZPIECZEŃSTWO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051720" y="4869160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Calibri Light" pitchFamily="34" charset="0"/>
              </a:rPr>
              <a:t>ODPOWIEDZIALNOŚĆ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6300192" y="3212976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Calibri Light" pitchFamily="34" charset="0"/>
              </a:rPr>
              <a:t>KREATYWNOŚĆ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51520" y="1772816"/>
            <a:ext cx="8784976" cy="4824536"/>
          </a:xfrm>
          <a:prstGeom prst="rect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2143397"/>
          <a:ext cx="8640960" cy="5102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627784" y="476672"/>
            <a:ext cx="3898776" cy="922114"/>
          </a:xfrm>
          <a:solidFill>
            <a:srgbClr val="779DCB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 Light" pitchFamily="34" charset="0"/>
              </a:rPr>
              <a:t>NASZA MISJA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251520" y="1844824"/>
            <a:ext cx="90010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Stwarzać i prowadzić całościowy proces edukacyjny,</a:t>
            </a:r>
            <a:r>
              <a:rPr kumimoji="0" lang="pl-PL" sz="28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 wspomagający kompleksowy rozwój dziecka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 Ligh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79512" y="1772816"/>
            <a:ext cx="8784976" cy="4752528"/>
          </a:xfrm>
          <a:prstGeom prst="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2314797"/>
          <a:ext cx="8640960" cy="4714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2617440" y="490662"/>
            <a:ext cx="3898776" cy="922114"/>
          </a:xfrm>
          <a:solidFill>
            <a:srgbClr val="779DCB">
              <a:alpha val="80000"/>
            </a:srgbClr>
          </a:solidFill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bg1"/>
                </a:solidFill>
                <a:latin typeface="Calibri Light" pitchFamily="34" charset="0"/>
              </a:rPr>
              <a:t>NASZA WIZJA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1916832"/>
            <a:ext cx="900100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Organizujemy środowisko umożliwiające nabywanie różnorodnych</a:t>
            </a:r>
            <a:r>
              <a:rPr kumimoji="0" lang="pl-PL" sz="28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 kompetencji przez dzieci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 Ligh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/>
          <p:nvPr/>
        </p:nvSpPr>
        <p:spPr>
          <a:xfrm>
            <a:off x="971600" y="548680"/>
            <a:ext cx="7128792" cy="3528392"/>
          </a:xfrm>
          <a:prstGeom prst="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7" name="Grupa 6"/>
          <p:cNvGrpSpPr/>
          <p:nvPr/>
        </p:nvGrpSpPr>
        <p:grpSpPr>
          <a:xfrm>
            <a:off x="1403648" y="692696"/>
            <a:ext cx="6192688" cy="720080"/>
            <a:chOff x="0" y="3844759"/>
            <a:chExt cx="8712968" cy="609203"/>
          </a:xfrm>
        </p:grpSpPr>
        <p:sp>
          <p:nvSpPr>
            <p:cNvPr id="8" name="Prostokąt 7"/>
            <p:cNvSpPr/>
            <p:nvPr/>
          </p:nvSpPr>
          <p:spPr>
            <a:xfrm>
              <a:off x="0" y="3844759"/>
              <a:ext cx="8640960" cy="609203"/>
            </a:xfrm>
            <a:prstGeom prst="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accent5">
                <a:shade val="50000"/>
                <a:hueOff val="72278"/>
                <a:satOff val="-1599"/>
                <a:lumOff val="11996"/>
                <a:alphaOff val="0"/>
              </a:schemeClr>
            </a:fillRef>
            <a:effectRef idx="0">
              <a:schemeClr val="accent5">
                <a:shade val="50000"/>
                <a:hueOff val="72278"/>
                <a:satOff val="-1599"/>
                <a:lumOff val="1199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Prostokąt 8"/>
            <p:cNvSpPr/>
            <p:nvPr/>
          </p:nvSpPr>
          <p:spPr>
            <a:xfrm>
              <a:off x="72008" y="3844759"/>
              <a:ext cx="8640960" cy="6092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>
                  <a:latin typeface="Calibri Light" pitchFamily="34" charset="0"/>
                </a:rPr>
                <a:t>Każdego roku realizowany jest i wdrażany plan pracy ukierunkowany na określoną dziedzinę wiedzy</a:t>
              </a:r>
            </a:p>
          </p:txBody>
        </p:sp>
      </p:grpSp>
      <p:sp>
        <p:nvSpPr>
          <p:cNvPr id="13" name="Podtytuł 2"/>
          <p:cNvSpPr txBox="1">
            <a:spLocks/>
          </p:cNvSpPr>
          <p:nvPr/>
        </p:nvSpPr>
        <p:spPr>
          <a:xfrm>
            <a:off x="899592" y="1628800"/>
            <a:ext cx="7200800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W roku szkolnym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2023/2024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 </a:t>
            </a: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realizowany 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jest następujący temat: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400" dirty="0" smtClean="0"/>
              <a:t>Żyjmy zdrowo na sportowo </a:t>
            </a:r>
            <a:endParaRPr lang="pl-PL" sz="2400" dirty="0"/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oraz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 związane</a:t>
            </a:r>
            <a:r>
              <a:rPr kumimoji="0" lang="pl-PL" sz="20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 z nim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 Light" pitchFamily="34" charset="0"/>
              </a:rPr>
              <a:t>  projekty edukacyjne realizowane w grupach.</a:t>
            </a:r>
            <a:endParaRPr lang="pl-PL" sz="2000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itchFamily="34" charset="0"/>
              </a:rPr>
              <a:t> </a:t>
            </a:r>
            <a:endParaRPr lang="pl-PL" sz="22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sz="2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 Ligh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211</Words>
  <Application>Microsoft Office PowerPoint</Application>
  <PresentationFormat>Pokaz na ekranie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KONCEPCJA PRACY  PRZEDSZKOLA NR 189 „ŚMIAŁKOWO”</vt:lpstr>
      <vt:lpstr>Slajd 2</vt:lpstr>
      <vt:lpstr>NASZA MISJA</vt:lpstr>
      <vt:lpstr>NASZA WIZJA</vt:lpstr>
      <vt:lpstr>Slajd 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KONCEPCJA PRACY PRZEDSZKOLA NR 189</dc:title>
  <dc:creator>Lechowscy</dc:creator>
  <cp:lastModifiedBy>user</cp:lastModifiedBy>
  <cp:revision>24</cp:revision>
  <cp:lastPrinted>2018-09-21T10:15:25Z</cp:lastPrinted>
  <dcterms:created xsi:type="dcterms:W3CDTF">2015-01-29T17:01:19Z</dcterms:created>
  <dcterms:modified xsi:type="dcterms:W3CDTF">2024-03-04T06:43:00Z</dcterms:modified>
</cp:coreProperties>
</file>