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6.xml" ContentType="application/vnd.openxmlformats-officedocument.presentationml.notesSlide+xml"/>
  <Override PartName="/ppt/notesSlides/_rels/notesSlide16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  <Override PartName="/ppt/slides/_rels/slide98.xml.rels" ContentType="application/vnd.openxmlformats-package.relationships+xml"/>
  <Override PartName="/ppt/slides/_rels/slide99.xml.rels" ContentType="application/vnd.openxmlformats-package.relationships+xml"/>
  <Override PartName="/ppt/slides/_rels/slide100.xml.rels" ContentType="application/vnd.openxmlformats-package.relationships+xml"/>
  <Override PartName="/ppt/slides/_rels/slide101.xml.rels" ContentType="application/vnd.openxmlformats-package.relationships+xml"/>
  <Override PartName="/ppt/slides/_rels/slide102.xml.rels" ContentType="application/vnd.openxmlformats-package.relationships+xml"/>
  <Override PartName="/ppt/slides/_rels/slide103.xml.rels" ContentType="application/vnd.openxmlformats-package.relationships+xml"/>
  <Override PartName="/ppt/slides/_rels/slide104.xml.rels" ContentType="application/vnd.openxmlformats-package.relationships+xml"/>
  <Override PartName="/ppt/media/image53.jpeg" ContentType="image/jpeg"/>
  <Override PartName="/ppt/media/image1.jpeg" ContentType="image/jpeg"/>
  <Override PartName="/ppt/media/image54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7.jpeg" ContentType="image/jpeg"/>
  <Override PartName="/ppt/media/image5.jpeg" ContentType="image/jpeg"/>
  <Override PartName="/ppt/media/image6.jpeg" ContentType="image/jpeg"/>
  <Override PartName="/ppt/media/image58.jpeg" ContentType="image/jpeg"/>
  <Override PartName="/ppt/media/image7.jpeg" ContentType="image/jpeg"/>
  <Override PartName="/ppt/media/image59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56.png" ContentType="image/png"/>
  <Override PartName="/ppt/media/image100.jpeg" ContentType="image/jpeg"/>
  <Override PartName="/ppt/media/image11.jpeg" ContentType="image/jpeg"/>
  <Override PartName="/ppt/media/image101.jpeg" ContentType="image/jpeg"/>
  <Override PartName="/ppt/media/image12.jpeg" ContentType="image/jpeg"/>
  <Override PartName="/ppt/media/image102.jpeg" ContentType="image/jpeg"/>
  <Override PartName="/ppt/media/image13.jpeg" ContentType="image/jpeg"/>
  <Override PartName="/ppt/media/image103.jpeg" ContentType="image/jpeg"/>
  <Override PartName="/ppt/media/image14.jpeg" ContentType="image/jpeg"/>
  <Override PartName="/ppt/media/image104.jpeg" ContentType="image/jpeg"/>
  <Override PartName="/ppt/media/image15.jpeg" ContentType="image/jpeg"/>
  <Override PartName="/ppt/media/image105.jpeg" ContentType="image/jpeg"/>
  <Override PartName="/ppt/media/image16.jpeg" ContentType="image/jpeg"/>
  <Override PartName="/ppt/media/image106.jpeg" ContentType="image/jpeg"/>
  <Override PartName="/ppt/media/image17.jpeg" ContentType="image/jpeg"/>
  <Override PartName="/ppt/media/image107.jpeg" ContentType="image/jpeg"/>
  <Override PartName="/ppt/media/image18.jpeg" ContentType="image/jpeg"/>
  <Override PartName="/ppt/media/image108.jpeg" ContentType="image/jpeg"/>
  <Override PartName="/ppt/media/image19.jpeg" ContentType="image/jpeg"/>
  <Override PartName="/ppt/media/image20.jpeg" ContentType="image/jpeg"/>
  <Override PartName="/ppt/media/image110.jpeg" ContentType="image/jpeg"/>
  <Override PartName="/ppt/media/image21.jpeg" ContentType="image/jpeg"/>
  <Override PartName="/ppt/media/image22.jpeg" ContentType="image/jpeg"/>
  <Override PartName="/ppt/media/image112.jpeg" ContentType="image/jpeg"/>
  <Override PartName="/ppt/media/image23.jpeg" ContentType="image/jpeg"/>
  <Override PartName="/ppt/media/image113.jpeg" ContentType="image/jpeg"/>
  <Override PartName="/ppt/media/image24.jpeg" ContentType="image/jpeg"/>
  <Override PartName="/ppt/media/image114.jpeg" ContentType="image/jpeg"/>
  <Override PartName="/ppt/media/image25.jpeg" ContentType="image/jpeg"/>
  <Override PartName="/ppt/media/image115.jpeg" ContentType="image/jpeg"/>
  <Override PartName="/ppt/media/image26.jpeg" ContentType="image/jpeg"/>
  <Override PartName="/ppt/media/image116.jpeg" ContentType="image/jpeg"/>
  <Override PartName="/ppt/media/image27.jpeg" ContentType="image/jpeg"/>
  <Override PartName="/ppt/media/image117.jpeg" ContentType="image/jpeg"/>
  <Override PartName="/ppt/media/image28.jpeg" ContentType="image/jpeg"/>
  <Override PartName="/ppt/media/image118.jpeg" ContentType="image/jpeg"/>
  <Override PartName="/ppt/media/image29.jpeg" ContentType="image/jpeg"/>
  <Override PartName="/ppt/media/image30.jpeg" ContentType="image/jpeg"/>
  <Override PartName="/ppt/media/image120.jpeg" ContentType="image/jpeg"/>
  <Override PartName="/ppt/media/image31.jpeg" ContentType="image/jpeg"/>
  <Override PartName="/ppt/media/image121.jpeg" ContentType="image/jpeg"/>
  <Override PartName="/ppt/media/image32.jpeg" ContentType="image/jpeg"/>
  <Override PartName="/ppt/media/image122.jpeg" ContentType="image/jpeg"/>
  <Override PartName="/ppt/media/image33.jpeg" ContentType="image/jpeg"/>
  <Override PartName="/ppt/media/image123.jpeg" ContentType="image/jpeg"/>
  <Override PartName="/ppt/media/image34.jpeg" ContentType="image/jpeg"/>
  <Override PartName="/ppt/media/image124.jpeg" ContentType="image/jpeg"/>
  <Override PartName="/ppt/media/image35.jpeg" ContentType="image/jpeg"/>
  <Override PartName="/ppt/media/image36.jpeg" ContentType="image/jpeg"/>
  <Override PartName="/ppt/media/image125.jpeg" ContentType="image/jpeg"/>
  <Override PartName="/ppt/media/image37.jpeg" ContentType="image/jpeg"/>
  <Override PartName="/ppt/media/image126.jpeg" ContentType="image/jpeg"/>
  <Override PartName="/ppt/media/image38.jpeg" ContentType="image/jpeg"/>
  <Override PartName="/ppt/media/image127.jpeg" ContentType="image/jpeg"/>
  <Override PartName="/ppt/media/image55.png" ContentType="image/png"/>
  <Override PartName="/ppt/media/image39.jpeg" ContentType="image/jpeg"/>
  <Override PartName="/ppt/media/image128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111.png" ContentType="image/pn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9.jpeg" ContentType="image/jpeg"/>
  <Override PartName="/ppt/media/image119.jpeg" ContentType="image/jpeg"/>
  <Override PartName="/ppt/media/image129.jpeg" ContentType="image/jpeg"/>
  <Override PartName="/ppt/media/image130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100" Type="http://schemas.openxmlformats.org/officeDocument/2006/relationships/slide" Target="slides/slide94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110" Type="http://schemas.openxmlformats.org/officeDocument/2006/relationships/slide" Target="slides/slide10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przesunąć slajd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7123B218-62FC-469A-B937-3C6FF9EDD80B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401" name="Text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EF4071B-C2A3-406C-B6E9-A4486D15930F}" type="slidenum">
              <a:rPr b="0" lang="pl-PL" sz="1200" spc="-1" strike="noStrike">
                <a:solidFill>
                  <a:srgbClr val="000000"/>
                </a:solidFill>
                <a:latin typeface="Times New Roman"/>
              </a:rPr>
              <a:t>&lt;numer&gt;</a:t>
            </a:fld>
            <a:endParaRPr b="0" lang="pl-PL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520" cy="5294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520" cy="5294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520" cy="5294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520" cy="5294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8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28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28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28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28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28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8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28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28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28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28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28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28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28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28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28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28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28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2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28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slideLayout" Target="../slideLayouts/slideLayout28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28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4" Type="http://schemas.openxmlformats.org/officeDocument/2006/relationships/slideLayout" Target="../slideLayouts/slideLayout28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slideLayout" Target="../slideLayouts/slideLayout28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slideLayout" Target="../slideLayouts/slideLayout28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2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jpeg"/><Relationship Id="rId3" Type="http://schemas.openxmlformats.org/officeDocument/2006/relationships/slideLayout" Target="../slideLayouts/slideLayout28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28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jpeg"/><Relationship Id="rId3" Type="http://schemas.openxmlformats.org/officeDocument/2006/relationships/slideLayout" Target="../slideLayouts/slideLayout28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jpeg"/><Relationship Id="rId3" Type="http://schemas.openxmlformats.org/officeDocument/2006/relationships/slideLayout" Target="../slideLayouts/slideLayout28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image" Target="../media/image97.jpeg"/><Relationship Id="rId4" Type="http://schemas.openxmlformats.org/officeDocument/2006/relationships/slideLayout" Target="../slideLayouts/slideLayout2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jpeg"/><Relationship Id="rId3" Type="http://schemas.openxmlformats.org/officeDocument/2006/relationships/slideLayout" Target="../slideLayouts/slideLayout28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jpeg"/><Relationship Id="rId3" Type="http://schemas.openxmlformats.org/officeDocument/2006/relationships/slideLayout" Target="../slideLayouts/slideLayout28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image" Target="../media/image105.jpeg"/><Relationship Id="rId3" Type="http://schemas.openxmlformats.org/officeDocument/2006/relationships/slideLayout" Target="../slideLayouts/slideLayout28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image" Target="../media/image107.jpeg"/><Relationship Id="rId3" Type="http://schemas.openxmlformats.org/officeDocument/2006/relationships/slideLayout" Target="../slideLayouts/slideLayout28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image" Target="../media/image109.jpeg"/><Relationship Id="rId3" Type="http://schemas.openxmlformats.org/officeDocument/2006/relationships/slideLayout" Target="../slideLayouts/slideLayout28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image" Target="../media/image111.png"/><Relationship Id="rId3" Type="http://schemas.openxmlformats.org/officeDocument/2006/relationships/slideLayout" Target="../slideLayouts/slideLayout28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image" Target="../media/image114.jpeg"/><Relationship Id="rId3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15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image" Target="../media/image117.jpeg"/><Relationship Id="rId3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18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19.jpeg"/><Relationship Id="rId2" Type="http://schemas.openxmlformats.org/officeDocument/2006/relationships/image" Target="../media/image120.jpeg"/><Relationship Id="rId3" Type="http://schemas.openxmlformats.org/officeDocument/2006/relationships/slideLayout" Target="../slideLayouts/slideLayout28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21.jpeg"/><Relationship Id="rId2" Type="http://schemas.openxmlformats.org/officeDocument/2006/relationships/image" Target="../media/image122.jpeg"/><Relationship Id="rId3" Type="http://schemas.openxmlformats.org/officeDocument/2006/relationships/slideLayout" Target="../slideLayouts/slideLayout28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23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24.jpeg"/><Relationship Id="rId2" Type="http://schemas.openxmlformats.org/officeDocument/2006/relationships/image" Target="../media/image125.jpeg"/><Relationship Id="rId3" Type="http://schemas.openxmlformats.org/officeDocument/2006/relationships/slideLayout" Target="../slideLayouts/slideLayout28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26.jpeg"/><Relationship Id="rId2" Type="http://schemas.openxmlformats.org/officeDocument/2006/relationships/image" Target="../media/image127.jpeg"/><Relationship Id="rId3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image" Target="../media/image129.jpeg"/><Relationship Id="rId3" Type="http://schemas.openxmlformats.org/officeDocument/2006/relationships/image" Target="../media/image130.png"/><Relationship Id="rId4" Type="http://schemas.openxmlformats.org/officeDocument/2006/relationships/slideLayout" Target="../slideLayouts/slideLayout28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Przedszkole nr 189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Śmiałkowo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60" name="TextShape 2"/>
          <p:cNvSpPr/>
          <p:nvPr/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pl-PL" sz="3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ZAPRASZAMY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161" name="Symbol zastępczy zawartości 3" descr=""/>
          <p:cNvPicPr/>
          <p:nvPr/>
        </p:nvPicPr>
        <p:blipFill>
          <a:blip r:embed="rId1"/>
          <a:stretch/>
        </p:blipFill>
        <p:spPr>
          <a:xfrm>
            <a:off x="0" y="0"/>
            <a:ext cx="2626560" cy="228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Sala nr 5- Wróbelki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82" name="Symbol zastępczy zawartości 3" descr=""/>
          <p:cNvPicPr/>
          <p:nvPr/>
        </p:nvPicPr>
        <p:blipFill>
          <a:blip r:embed="rId1"/>
          <a:stretch/>
        </p:blipFill>
        <p:spPr>
          <a:xfrm>
            <a:off x="1259640" y="1600200"/>
            <a:ext cx="691164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/>
          <p:nvPr/>
        </p:nvSpPr>
        <p:spPr>
          <a:xfrm>
            <a:off x="457200" y="274680"/>
            <a:ext cx="8228520" cy="538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KRYTERIUM 4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Rodzice/opiekunowie prawni kandydata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rozliczyli podatek dochodowy od osób fizycznych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za miniony rok w gminie Poznań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/>
          <p:nvPr/>
        </p:nvSpPr>
        <p:spPr>
          <a:xfrm>
            <a:off x="457200" y="274680"/>
            <a:ext cx="8228520" cy="588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KRYTERIUM 5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Wykonanie u dziecka obowiązkowych szczepień zgodnie z Programem Szczepień Ochronnych, kryterium spełniają także dzieci, które z przyczyn medycznych nie podlegają Programowi Szczepień Ochronnych.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/>
          <p:nvPr/>
        </p:nvSpPr>
        <p:spPr>
          <a:xfrm>
            <a:off x="456840" y="692640"/>
            <a:ext cx="8229240" cy="525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DOKUMENTACJA ZAŁĄCZONA DO WNIOSKU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KRYTERIA USTAWOWE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oryginał, notarialnie poświadczona kopia albo urzędowo poświadczony zgodnie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 art. 76a § 1 Kodeksu postępowania administracyjnego odpis lub wyciąg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 dokumentu lub kopia poświadczona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za zgodność z oryginałem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przez rodzica kandydata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/>
          <p:nvPr/>
        </p:nvSpPr>
        <p:spPr>
          <a:xfrm>
            <a:off x="457200" y="274680"/>
            <a:ext cx="8228520" cy="61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KRYTERIA MIASTA POZNANIA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KRYTERIUM 1</a:t>
            </a:r>
            <a:r>
              <a:rPr b="1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Zaświadczenia z zakładu pracy, ze szkoły, uczelni wyższej, z urzędu miasta/gminy lub z CEIDG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KRYTERIUM  4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Kserokopia pierwszej strony zeznania podatkowego,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 przypadku zeznania elektronicznego wraz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 Urzędowym Poświadczeniem Odbioru ze zgodnym numerem referencyjnym (UPO) za rok 2023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KRYTERIUM 5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Oświadczenie rodzica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Shape 1"/>
          <p:cNvSpPr/>
          <p:nvPr/>
        </p:nvSpPr>
        <p:spPr>
          <a:xfrm>
            <a:off x="457200" y="274680"/>
            <a:ext cx="8228520" cy="56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Sprawdź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Telefon: </a:t>
            </a: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61 823 61 51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Strona internetowa</a:t>
            </a: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: www.przedszkole-189.poznan.pl 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Zapraszamy! 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Sala nr 6- Zajączki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84" name="Symbol zastępczy zawartości 5" descr=""/>
          <p:cNvPicPr/>
          <p:nvPr/>
        </p:nvPicPr>
        <p:blipFill>
          <a:blip r:embed="rId1"/>
          <a:stretch/>
        </p:blipFill>
        <p:spPr>
          <a:xfrm>
            <a:off x="1331640" y="1600200"/>
            <a:ext cx="662364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Sala nr 7- Sowy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86" name="Symbol zastępczy zawartości 9" descr=""/>
          <p:cNvPicPr/>
          <p:nvPr/>
        </p:nvPicPr>
        <p:blipFill>
          <a:blip r:embed="rId1"/>
          <a:stretch/>
        </p:blipFill>
        <p:spPr>
          <a:xfrm>
            <a:off x="1177560" y="1600200"/>
            <a:ext cx="678780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Jak pracujemy?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88" name="TextShape 2"/>
          <p:cNvSpPr/>
          <p:nvPr/>
        </p:nvSpPr>
        <p:spPr>
          <a:xfrm>
            <a:off x="395640" y="141264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endParaRPr b="0" lang="pl-PL" sz="18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Przedszkole jest czynne codziennie, od poniedziałku do piątku, w godzinach od 6</a:t>
            </a:r>
            <a:r>
              <a:rPr b="0" lang="pl-PL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00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do 17</a:t>
            </a:r>
            <a:r>
              <a:rPr b="0" lang="pl-PL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00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. Dzieci można przyprowadzać do godz. 8</a:t>
            </a:r>
            <a:r>
              <a:rPr b="0" lang="pl-PL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30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a odbierać od godz. 14</a:t>
            </a:r>
            <a:r>
              <a:rPr b="0" lang="pl-PL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30</a:t>
            </a: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Dzieci korzystają z trzech posiłków: </a:t>
            </a: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ŚNIADANIE  o godz. 8</a:t>
            </a:r>
            <a:r>
              <a:rPr b="0" lang="pl-PL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30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DRUGIE ŚNIADANIE o godz. 11</a:t>
            </a:r>
            <a:r>
              <a:rPr b="0" lang="pl-PL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30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OBIAD o godz. 13</a:t>
            </a:r>
            <a:r>
              <a:rPr b="0" lang="pl-PL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30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Posiłki dostosowane są do zapotrzebowania kalorycznego małego dziecka.</a:t>
            </a: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Posiłki przygotowywane są w przedszkolnej kuchni.</a:t>
            </a:r>
            <a:endParaRPr b="0" lang="pl-PL" sz="24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algn="l" pos="0"/>
              </a:tabLst>
            </a:pP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/>
          <p:nvPr/>
        </p:nvSpPr>
        <p:spPr>
          <a:xfrm>
            <a:off x="385200" y="-216000"/>
            <a:ext cx="8470080" cy="296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Oferujemy bezpłatne zajęcia dodatkowe z  religii,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języka angielskiego i rytmiki.   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190" name="Symbol zastępczy zawartości 3" descr=""/>
          <p:cNvPicPr/>
          <p:nvPr/>
        </p:nvPicPr>
        <p:blipFill>
          <a:blip r:embed="rId1"/>
          <a:stretch/>
        </p:blipFill>
        <p:spPr>
          <a:xfrm>
            <a:off x="2771640" y="4221000"/>
            <a:ext cx="3755160" cy="1973520"/>
          </a:xfrm>
          <a:prstGeom prst="rect">
            <a:avLst/>
          </a:prstGeom>
          <a:ln w="9360">
            <a:noFill/>
          </a:ln>
        </p:spPr>
      </p:pic>
      <p:pic>
        <p:nvPicPr>
          <p:cNvPr id="191" name="Obraz 5" descr=""/>
          <p:cNvPicPr/>
          <p:nvPr/>
        </p:nvPicPr>
        <p:blipFill>
          <a:blip r:embed="rId2"/>
          <a:stretch/>
        </p:blipFill>
        <p:spPr>
          <a:xfrm>
            <a:off x="4932000" y="1676520"/>
            <a:ext cx="2284920" cy="2284920"/>
          </a:xfrm>
          <a:prstGeom prst="rect">
            <a:avLst/>
          </a:prstGeom>
          <a:ln w="9360">
            <a:noFill/>
          </a:ln>
        </p:spPr>
      </p:pic>
      <p:pic>
        <p:nvPicPr>
          <p:cNvPr id="192" name="Obraz 6" descr=""/>
          <p:cNvPicPr/>
          <p:nvPr/>
        </p:nvPicPr>
        <p:blipFill>
          <a:blip r:embed="rId3"/>
          <a:stretch/>
        </p:blipFill>
        <p:spPr>
          <a:xfrm>
            <a:off x="1043640" y="2349000"/>
            <a:ext cx="2370600" cy="12564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Uczymy się języka angielskiego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 bierzemy udział w zabawach i konkursach językowych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94" name="Picture 2" descr=""/>
          <p:cNvPicPr/>
          <p:nvPr/>
        </p:nvPicPr>
        <p:blipFill>
          <a:blip r:embed="rId1"/>
          <a:stretch/>
        </p:blipFill>
        <p:spPr>
          <a:xfrm>
            <a:off x="4860000" y="1484640"/>
            <a:ext cx="3311280" cy="4895640"/>
          </a:xfrm>
          <a:prstGeom prst="rect">
            <a:avLst/>
          </a:prstGeom>
          <a:ln w="0">
            <a:noFill/>
          </a:ln>
        </p:spPr>
      </p:pic>
      <p:pic>
        <p:nvPicPr>
          <p:cNvPr id="195" name="Symbol zastępczy zawartości 3" descr=""/>
          <p:cNvPicPr/>
          <p:nvPr/>
        </p:nvPicPr>
        <p:blipFill>
          <a:blip r:embed="rId2"/>
          <a:stretch/>
        </p:blipFill>
        <p:spPr>
          <a:xfrm>
            <a:off x="539640" y="1484640"/>
            <a:ext cx="3782880" cy="48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Dzieci objęte terapią logopedyczną oraz pomocą psychologiczno- pedagogiczną mają możliwość korzystania z zajęć z logopedą oraz zajęć terapeutycznych  z psychologiem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 pedagogiem specjalnym na terenie przedszkola.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97" name="Symbol zastępczy zawartości 6" descr=""/>
          <p:cNvPicPr/>
          <p:nvPr/>
        </p:nvPicPr>
        <p:blipFill>
          <a:blip r:embed="rId1"/>
          <a:stretch/>
        </p:blipFill>
        <p:spPr>
          <a:xfrm>
            <a:off x="539640" y="1628640"/>
            <a:ext cx="3885120" cy="4463280"/>
          </a:xfrm>
          <a:prstGeom prst="rect">
            <a:avLst/>
          </a:prstGeom>
          <a:ln w="0">
            <a:noFill/>
          </a:ln>
        </p:spPr>
      </p:pic>
      <p:pic>
        <p:nvPicPr>
          <p:cNvPr id="198" name="Symbol zastępczy zawartości 11" descr=""/>
          <p:cNvPicPr/>
          <p:nvPr/>
        </p:nvPicPr>
        <p:blipFill>
          <a:blip r:embed="rId2"/>
          <a:stretch/>
        </p:blipFill>
        <p:spPr>
          <a:xfrm>
            <a:off x="4648320" y="1628640"/>
            <a:ext cx="4037400" cy="439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/>
          <p:nvPr/>
        </p:nvSpPr>
        <p:spPr>
          <a:xfrm>
            <a:off x="611640" y="274680"/>
            <a:ext cx="7559640" cy="95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ZAJĘCIA Z LOGOPEDĄ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00" name="TextShape 2"/>
          <p:cNvSpPr/>
          <p:nvPr/>
        </p:nvSpPr>
        <p:spPr>
          <a:xfrm>
            <a:off x="4648320" y="1600200"/>
            <a:ext cx="403740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Symbol zastępczy zawartości 14" descr=""/>
          <p:cNvPicPr/>
          <p:nvPr/>
        </p:nvPicPr>
        <p:blipFill>
          <a:blip r:embed="rId1"/>
          <a:stretch/>
        </p:blipFill>
        <p:spPr>
          <a:xfrm>
            <a:off x="1152000" y="1561320"/>
            <a:ext cx="6839280" cy="434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Dla dzieci, które potrzebują pomocy mamy wsparcie pedagoga i psychologa 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03" name="Symbol zastępczy zawartości 3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3360" cy="4524840"/>
          </a:xfrm>
          <a:prstGeom prst="rect">
            <a:avLst/>
          </a:prstGeom>
          <a:ln w="0">
            <a:noFill/>
          </a:ln>
        </p:spPr>
      </p:pic>
      <p:pic>
        <p:nvPicPr>
          <p:cNvPr id="204" name="Symbol zastępczy zawartości 4" descr=""/>
          <p:cNvPicPr/>
          <p:nvPr/>
        </p:nvPicPr>
        <p:blipFill>
          <a:blip r:embed="rId2"/>
          <a:stretch/>
        </p:blipFill>
        <p:spPr>
          <a:xfrm rot="5400000">
            <a:off x="4404600" y="2165040"/>
            <a:ext cx="4524840" cy="339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/>
          <p:nvPr/>
        </p:nvSpPr>
        <p:spPr>
          <a:xfrm>
            <a:off x="0" y="271440"/>
            <a:ext cx="9142920" cy="142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9bbb59"/>
                </a:solidFill>
                <a:latin typeface="Calibri"/>
                <a:ea typeface="DejaVu Sans"/>
              </a:rPr>
              <a:t>W ŚMIAŁKOWIE</a:t>
            </a:r>
            <a:endParaRPr b="0" lang="pl-PL" sz="5400" spc="-1" strike="noStrike">
              <a:latin typeface="Arial"/>
            </a:endParaRPr>
          </a:p>
        </p:txBody>
      </p:sp>
      <p:sp>
        <p:nvSpPr>
          <p:cNvPr id="206" name="Text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000">
              <a:lnSpc>
                <a:spcPct val="100000"/>
              </a:lnSpc>
              <a:tabLst>
                <a:tab algn="l" pos="0"/>
              </a:tabLst>
            </a:pPr>
            <a:endParaRPr b="0" lang="pl-PL" sz="18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algn="l" pos="0"/>
              </a:tabLst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Chcemy, aby dzieci  aktywnie, miło i twórczo spędzały czas w </a:t>
            </a: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przedszkolu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i wychodziły z niego zadowolone, by chciały wracać do nas. Zaplanowaliśmy jak zawsze różne  imprezy, konkursy, zabawy. Zaprosiliśmy w tym roku sportowców, aktorów, muzyków, naukowców, robimy  wiele doświadczeń.</a:t>
            </a:r>
            <a:endParaRPr b="0" lang="pl-PL" sz="24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   </a:t>
            </a:r>
            <a:endParaRPr b="0" lang="pl-PL" sz="18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Temat roczny 2023/2024</a:t>
            </a:r>
            <a:endParaRPr b="0" lang="pl-PL" sz="20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1" lang="pl-PL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„</a:t>
            </a:r>
            <a:r>
              <a:rPr b="1" lang="pl-PL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ŻYJMY ZDROWO NA SPORTOWO.”</a:t>
            </a:r>
            <a:endParaRPr b="0" lang="pl-PL" sz="20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endParaRPr b="0" lang="pl-PL" sz="20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tabLst>
                <a:tab algn="l" pos="0"/>
              </a:tabLst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Zaplanowaliśmy wiele ciekawych działań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/>
          <p:nvPr/>
        </p:nvSpPr>
        <p:spPr>
          <a:xfrm>
            <a:off x="288000" y="-157320"/>
            <a:ext cx="8902080" cy="22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Zajmujemy dwupoziomowy wolnostojący budynek otoczony dużym i pięknym ogrodem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przedszkolnym, który wyposażony jest w ekologiczne sprzęty do zabaw i zajęć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ruchowych dostosowane do potrzeb rozwojowych dzieci. Ogród  stanowi również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idealne miejsce do organizowania dziecięcych imprez plenerowych.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pic>
        <p:nvPicPr>
          <p:cNvPr id="163" name="Symbol zastępczy zawartości 4" descr=""/>
          <p:cNvPicPr/>
          <p:nvPr/>
        </p:nvPicPr>
        <p:blipFill>
          <a:blip r:embed="rId1"/>
          <a:stretch/>
        </p:blipFill>
        <p:spPr>
          <a:xfrm>
            <a:off x="323640" y="1989000"/>
            <a:ext cx="4607280" cy="3808800"/>
          </a:xfrm>
          <a:prstGeom prst="rect">
            <a:avLst/>
          </a:prstGeom>
          <a:ln w="9360">
            <a:noFill/>
          </a:ln>
        </p:spPr>
      </p:pic>
      <p:pic>
        <p:nvPicPr>
          <p:cNvPr id="164" name="Obraz 4" descr=""/>
          <p:cNvPicPr/>
          <p:nvPr/>
        </p:nvPicPr>
        <p:blipFill>
          <a:blip r:embed="rId2"/>
          <a:stretch/>
        </p:blipFill>
        <p:spPr>
          <a:xfrm>
            <a:off x="5436000" y="2853000"/>
            <a:ext cx="3023280" cy="2214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ŻYJMY ZDROWO NA SPORTOWO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208" name="Symbol zastępczy zawartości 21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3360" cy="4524840"/>
          </a:xfrm>
          <a:prstGeom prst="rect">
            <a:avLst/>
          </a:prstGeom>
          <a:ln w="0">
            <a:noFill/>
          </a:ln>
        </p:spPr>
      </p:pic>
      <p:pic>
        <p:nvPicPr>
          <p:cNvPr id="209" name="Symbol zastępczy zawartości 27" descr=""/>
          <p:cNvPicPr/>
          <p:nvPr/>
        </p:nvPicPr>
        <p:blipFill>
          <a:blip r:embed="rId2"/>
          <a:stretch/>
        </p:blipFill>
        <p:spPr>
          <a:xfrm>
            <a:off x="4970160" y="1600200"/>
            <a:ext cx="339336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WSZYSCY ĆWICZYMY, TAKŻE DZIEWCZYNY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211" name="Symbol zastępczy zawartości 15" descr=""/>
          <p:cNvPicPr/>
          <p:nvPr/>
        </p:nvPicPr>
        <p:blipFill>
          <a:blip r:embed="rId1"/>
          <a:stretch/>
        </p:blipFill>
        <p:spPr>
          <a:xfrm>
            <a:off x="4970160" y="1600200"/>
            <a:ext cx="3393360" cy="4524840"/>
          </a:xfrm>
          <a:prstGeom prst="rect">
            <a:avLst/>
          </a:prstGeom>
          <a:ln w="0">
            <a:noFill/>
          </a:ln>
        </p:spPr>
      </p:pic>
      <p:pic>
        <p:nvPicPr>
          <p:cNvPr id="212" name="Symbol zastępczy zawartości 6" descr=""/>
          <p:cNvPicPr/>
          <p:nvPr/>
        </p:nvPicPr>
        <p:blipFill>
          <a:blip r:embed="rId2"/>
          <a:stretch/>
        </p:blipFill>
        <p:spPr>
          <a:xfrm>
            <a:off x="779400" y="1600200"/>
            <a:ext cx="339336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Codziennie rano i w ciągu dnia musimy być w ruchu,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gimnastykować się i dobrze się  bawić.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14" name="Symbol zastępczy zawartości 5" descr=""/>
          <p:cNvPicPr/>
          <p:nvPr/>
        </p:nvPicPr>
        <p:blipFill>
          <a:blip r:embed="rId1"/>
          <a:stretch/>
        </p:blipFill>
        <p:spPr>
          <a:xfrm>
            <a:off x="658440" y="1600200"/>
            <a:ext cx="3634920" cy="4524840"/>
          </a:xfrm>
          <a:prstGeom prst="rect">
            <a:avLst/>
          </a:prstGeom>
          <a:ln w="0">
            <a:noFill/>
          </a:ln>
        </p:spPr>
      </p:pic>
      <p:pic>
        <p:nvPicPr>
          <p:cNvPr id="215" name="Symbol zastępczy zawartości 4" descr=""/>
          <p:cNvPicPr/>
          <p:nvPr/>
        </p:nvPicPr>
        <p:blipFill>
          <a:blip r:embed="rId2"/>
          <a:stretch/>
        </p:blipFill>
        <p:spPr>
          <a:xfrm>
            <a:off x="4648320" y="1628640"/>
            <a:ext cx="3811320" cy="446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/>
          <p:nvPr/>
        </p:nvSpPr>
        <p:spPr>
          <a:xfrm>
            <a:off x="169560" y="-13320"/>
            <a:ext cx="8829720" cy="18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 wrześniu wzięliśmy udział w Projekcie edukacyjnym OMEP- 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„</a:t>
            </a:r>
            <a:r>
              <a:rPr b="1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Przedszkolaki dla Powstańców”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17" name="Symbol zastępczy zawartości 9" descr=""/>
          <p:cNvPicPr/>
          <p:nvPr/>
        </p:nvPicPr>
        <p:blipFill>
          <a:blip r:embed="rId1"/>
          <a:stretch/>
        </p:blipFill>
        <p:spPr>
          <a:xfrm>
            <a:off x="856440" y="1600200"/>
            <a:ext cx="3238560" cy="4524840"/>
          </a:xfrm>
          <a:prstGeom prst="rect">
            <a:avLst/>
          </a:prstGeom>
          <a:ln w="0">
            <a:noFill/>
          </a:ln>
        </p:spPr>
      </p:pic>
      <p:pic>
        <p:nvPicPr>
          <p:cNvPr id="218" name="Symbol zastępczy zawartości 11" descr=""/>
          <p:cNvPicPr/>
          <p:nvPr/>
        </p:nvPicPr>
        <p:blipFill>
          <a:blip r:embed="rId2"/>
          <a:stretch/>
        </p:blipFill>
        <p:spPr>
          <a:xfrm>
            <a:off x="4970160" y="1600200"/>
            <a:ext cx="339336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Lubimy bawić  się w architektów- wymyślaliśmy w grupach ciekawe projekty – powstały  wymarzone przedszkola, maszyny do mieszania kolorów, małe przedszkolne zoo i roboty, które mogłyby nas zastąpić w wykonywaniu nielubianych czynności.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20" name="Symbol zastępczy zawartości 8" descr=""/>
          <p:cNvPicPr/>
          <p:nvPr/>
        </p:nvPicPr>
        <p:blipFill>
          <a:blip r:embed="rId1"/>
          <a:stretch/>
        </p:blipFill>
        <p:spPr>
          <a:xfrm>
            <a:off x="4716000" y="1628640"/>
            <a:ext cx="3969720" cy="4463280"/>
          </a:xfrm>
          <a:prstGeom prst="rect">
            <a:avLst/>
          </a:prstGeom>
          <a:ln w="0">
            <a:noFill/>
          </a:ln>
        </p:spPr>
      </p:pic>
      <p:pic>
        <p:nvPicPr>
          <p:cNvPr id="221" name="Symbol zastępczy zawartości 11" descr=""/>
          <p:cNvPicPr/>
          <p:nvPr/>
        </p:nvPicPr>
        <p:blipFill>
          <a:blip r:embed="rId2"/>
          <a:stretch/>
        </p:blipFill>
        <p:spPr>
          <a:xfrm>
            <a:off x="457200" y="1628640"/>
            <a:ext cx="3825720" cy="446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3" name="Symbol zastępczy zawartości 10" descr=""/>
          <p:cNvPicPr/>
          <p:nvPr/>
        </p:nvPicPr>
        <p:blipFill>
          <a:blip r:embed="rId1"/>
          <a:stretch/>
        </p:blipFill>
        <p:spPr>
          <a:xfrm>
            <a:off x="395640" y="1224000"/>
            <a:ext cx="8290080" cy="4524840"/>
          </a:xfrm>
          <a:prstGeom prst="rect">
            <a:avLst/>
          </a:prstGeom>
          <a:ln w="0">
            <a:noFill/>
          </a:ln>
        </p:spPr>
      </p:pic>
      <p:sp>
        <p:nvSpPr>
          <p:cNvPr id="224" name="TextShape 2"/>
          <p:cNvSpPr/>
          <p:nvPr/>
        </p:nvSpPr>
        <p:spPr>
          <a:xfrm>
            <a:off x="4648320" y="1600200"/>
            <a:ext cx="403740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Zapraszani goście ciekawie opowiadali o zwyczajach zwierząt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26" name="Symbol zastępczy zawartości 5" descr=""/>
          <p:cNvPicPr/>
          <p:nvPr/>
        </p:nvPicPr>
        <p:blipFill>
          <a:blip r:embed="rId1"/>
          <a:stretch/>
        </p:blipFill>
        <p:spPr>
          <a:xfrm rot="5400000">
            <a:off x="4098960" y="2102400"/>
            <a:ext cx="4979160" cy="3743280"/>
          </a:xfrm>
          <a:prstGeom prst="rect">
            <a:avLst/>
          </a:prstGeom>
          <a:ln w="0">
            <a:noFill/>
          </a:ln>
        </p:spPr>
      </p:pic>
      <p:pic>
        <p:nvPicPr>
          <p:cNvPr id="227" name="Symbol zastępczy zawartości 7" descr=""/>
          <p:cNvPicPr/>
          <p:nvPr/>
        </p:nvPicPr>
        <p:blipFill>
          <a:blip r:embed="rId2"/>
          <a:stretch/>
        </p:blipFill>
        <p:spPr>
          <a:xfrm rot="5400000">
            <a:off x="108360" y="2132640"/>
            <a:ext cx="4895640" cy="359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Zostaliśmy zaproszeni do Biolaboratorium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29" name="Symbol zastępczy zawartości 4" descr=""/>
          <p:cNvPicPr/>
          <p:nvPr/>
        </p:nvPicPr>
        <p:blipFill>
          <a:blip r:embed="rId1"/>
          <a:stretch/>
        </p:blipFill>
        <p:spPr>
          <a:xfrm>
            <a:off x="779400" y="1600200"/>
            <a:ext cx="3393360" cy="4524840"/>
          </a:xfrm>
          <a:prstGeom prst="rect">
            <a:avLst/>
          </a:prstGeom>
          <a:ln w="0">
            <a:noFill/>
          </a:ln>
        </p:spPr>
      </p:pic>
      <p:pic>
        <p:nvPicPr>
          <p:cNvPr id="230" name="Symbol zastępczy zawartości 5" descr=""/>
          <p:cNvPicPr/>
          <p:nvPr/>
        </p:nvPicPr>
        <p:blipFill>
          <a:blip r:embed="rId2"/>
          <a:stretch/>
        </p:blipFill>
        <p:spPr>
          <a:xfrm>
            <a:off x="4970160" y="1600200"/>
            <a:ext cx="339336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Sami też odkrywamy świat poprzez eksperymentowanie.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</p:txBody>
      </p:sp>
      <p:pic>
        <p:nvPicPr>
          <p:cNvPr id="232" name="Symbol zastępczy zawartości 4" descr=""/>
          <p:cNvPicPr/>
          <p:nvPr/>
        </p:nvPicPr>
        <p:blipFill>
          <a:blip r:embed="rId1"/>
          <a:stretch/>
        </p:blipFill>
        <p:spPr>
          <a:xfrm>
            <a:off x="457200" y="2348640"/>
            <a:ext cx="4037400" cy="3027960"/>
          </a:xfrm>
          <a:prstGeom prst="rect">
            <a:avLst/>
          </a:prstGeom>
          <a:ln w="0">
            <a:noFill/>
          </a:ln>
        </p:spPr>
      </p:pic>
      <p:pic>
        <p:nvPicPr>
          <p:cNvPr id="233" name="Symbol zastępczy zawartości 11" descr=""/>
          <p:cNvPicPr/>
          <p:nvPr/>
        </p:nvPicPr>
        <p:blipFill>
          <a:blip r:embed="rId2"/>
          <a:stretch/>
        </p:blipFill>
        <p:spPr>
          <a:xfrm>
            <a:off x="4970160" y="1600200"/>
            <a:ext cx="339336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PLANETARIUM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235" name="Symbol zastępczy zawartości 5" descr=""/>
          <p:cNvPicPr/>
          <p:nvPr/>
        </p:nvPicPr>
        <p:blipFill>
          <a:blip r:embed="rId1"/>
          <a:stretch/>
        </p:blipFill>
        <p:spPr>
          <a:xfrm>
            <a:off x="457200" y="1600200"/>
            <a:ext cx="8290080" cy="4780080"/>
          </a:xfrm>
          <a:prstGeom prst="rect">
            <a:avLst/>
          </a:prstGeom>
          <a:ln w="0">
            <a:noFill/>
          </a:ln>
        </p:spPr>
      </p:pic>
      <p:sp>
        <p:nvSpPr>
          <p:cNvPr id="236" name="TextShape 2"/>
          <p:cNvSpPr/>
          <p:nvPr/>
        </p:nvSpPr>
        <p:spPr>
          <a:xfrm>
            <a:off x="4648320" y="1600200"/>
            <a:ext cx="403740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4788000" y="1628640"/>
            <a:ext cx="3562920" cy="2303280"/>
          </a:xfrm>
          <a:prstGeom prst="rect">
            <a:avLst/>
          </a:prstGeom>
          <a:ln w="0">
            <a:noFill/>
          </a:ln>
        </p:spPr>
      </p:pic>
      <p:sp>
        <p:nvSpPr>
          <p:cNvPr id="166" name="TextShape 1"/>
          <p:cNvSpPr/>
          <p:nvPr/>
        </p:nvSpPr>
        <p:spPr>
          <a:xfrm>
            <a:off x="467640" y="26064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Wiosną zakwita kwiatami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67" name="Symbol zastępczy zawartości 7" descr=""/>
          <p:cNvPicPr/>
          <p:nvPr/>
        </p:nvPicPr>
        <p:blipFill>
          <a:blip r:embed="rId2"/>
          <a:stretch/>
        </p:blipFill>
        <p:spPr>
          <a:xfrm>
            <a:off x="563040" y="1600200"/>
            <a:ext cx="3825360" cy="4524840"/>
          </a:xfrm>
          <a:prstGeom prst="rect">
            <a:avLst/>
          </a:prstGeom>
          <a:ln w="0">
            <a:noFill/>
          </a:ln>
        </p:spPr>
      </p:pic>
      <p:pic>
        <p:nvPicPr>
          <p:cNvPr id="168" name="Symbol zastępczy zawartości 5" descr=""/>
          <p:cNvPicPr/>
          <p:nvPr/>
        </p:nvPicPr>
        <p:blipFill>
          <a:blip r:embed="rId3"/>
          <a:stretch/>
        </p:blipFill>
        <p:spPr>
          <a:xfrm>
            <a:off x="4788000" y="4221000"/>
            <a:ext cx="3527280" cy="209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Później  wzięliśmy pod lupę powietrze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238" name="Symbol zastępczy zawartości 4" descr=""/>
          <p:cNvPicPr/>
          <p:nvPr/>
        </p:nvPicPr>
        <p:blipFill>
          <a:blip r:embed="rId1"/>
          <a:stretch/>
        </p:blipFill>
        <p:spPr>
          <a:xfrm>
            <a:off x="457200" y="2348640"/>
            <a:ext cx="4037400" cy="3027960"/>
          </a:xfrm>
          <a:prstGeom prst="rect">
            <a:avLst/>
          </a:prstGeom>
          <a:ln w="0">
            <a:noFill/>
          </a:ln>
        </p:spPr>
      </p:pic>
      <p:pic>
        <p:nvPicPr>
          <p:cNvPr id="239" name="Symbol zastępczy zawartości 5" descr=""/>
          <p:cNvPicPr/>
          <p:nvPr/>
        </p:nvPicPr>
        <p:blipFill>
          <a:blip r:embed="rId2"/>
          <a:stretch/>
        </p:blipFill>
        <p:spPr>
          <a:xfrm rot="5400000">
            <a:off x="4649400" y="2347560"/>
            <a:ext cx="4037400" cy="302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 ostatnio wodę, roztwory i mieszaniny.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To nie wszystko, kolejne tajemnice  czekają na odkrycie 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41" name="Symbol zastępczy zawartości 5" descr=""/>
          <p:cNvPicPr/>
          <p:nvPr/>
        </p:nvPicPr>
        <p:blipFill>
          <a:blip r:embed="rId1"/>
          <a:stretch/>
        </p:blipFill>
        <p:spPr>
          <a:xfrm>
            <a:off x="467640" y="1412640"/>
            <a:ext cx="4037400" cy="3027960"/>
          </a:xfrm>
          <a:prstGeom prst="rect">
            <a:avLst/>
          </a:prstGeom>
          <a:ln w="0">
            <a:noFill/>
          </a:ln>
        </p:spPr>
      </p:pic>
      <p:pic>
        <p:nvPicPr>
          <p:cNvPr id="242" name="Symbol zastępczy zawartości 4" descr=""/>
          <p:cNvPicPr/>
          <p:nvPr/>
        </p:nvPicPr>
        <p:blipFill>
          <a:blip r:embed="rId2"/>
          <a:stretch/>
        </p:blipFill>
        <p:spPr>
          <a:xfrm>
            <a:off x="4648320" y="2348640"/>
            <a:ext cx="4037400" cy="302796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"/>
          <p:cNvPicPr/>
          <p:nvPr/>
        </p:nvPicPr>
        <p:blipFill>
          <a:blip r:embed="rId3"/>
          <a:stretch/>
        </p:blipFill>
        <p:spPr>
          <a:xfrm>
            <a:off x="2267640" y="4437000"/>
            <a:ext cx="2975400" cy="223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Nasze przedszkole jest piękne przez cały rok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245" name="Symbol zastępczy zawartości 9" descr=""/>
          <p:cNvPicPr/>
          <p:nvPr/>
        </p:nvPicPr>
        <p:blipFill>
          <a:blip r:embed="rId1"/>
          <a:stretch/>
        </p:blipFill>
        <p:spPr>
          <a:xfrm rot="5400000">
            <a:off x="213840" y="2165040"/>
            <a:ext cx="4524840" cy="3393360"/>
          </a:xfrm>
          <a:prstGeom prst="rect">
            <a:avLst/>
          </a:prstGeom>
          <a:ln w="0">
            <a:noFill/>
          </a:ln>
        </p:spPr>
      </p:pic>
      <p:pic>
        <p:nvPicPr>
          <p:cNvPr id="246" name="Symbol zastępczy zawartości 11" descr=""/>
          <p:cNvPicPr/>
          <p:nvPr/>
        </p:nvPicPr>
        <p:blipFill>
          <a:blip r:embed="rId2"/>
          <a:stretch/>
        </p:blipFill>
        <p:spPr>
          <a:xfrm>
            <a:off x="4648320" y="1599480"/>
            <a:ext cx="403740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Symbol zastępczy zawartości 7" descr=""/>
          <p:cNvPicPr/>
          <p:nvPr/>
        </p:nvPicPr>
        <p:blipFill>
          <a:blip r:embed="rId1"/>
          <a:stretch/>
        </p:blipFill>
        <p:spPr>
          <a:xfrm>
            <a:off x="457200" y="1268640"/>
            <a:ext cx="4037400" cy="4856400"/>
          </a:xfrm>
          <a:prstGeom prst="rect">
            <a:avLst/>
          </a:prstGeom>
          <a:ln w="0">
            <a:noFill/>
          </a:ln>
        </p:spPr>
      </p:pic>
      <p:pic>
        <p:nvPicPr>
          <p:cNvPr id="249" name="Symbol zastępczy zawartości 15" descr=""/>
          <p:cNvPicPr/>
          <p:nvPr/>
        </p:nvPicPr>
        <p:blipFill>
          <a:blip r:embed="rId2"/>
          <a:stretch/>
        </p:blipFill>
        <p:spPr>
          <a:xfrm rot="5400000">
            <a:off x="4400280" y="1837800"/>
            <a:ext cx="4856400" cy="371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1" name="Symbol zastępczy zawartości 4" descr=""/>
          <p:cNvPicPr/>
          <p:nvPr/>
        </p:nvPicPr>
        <p:blipFill>
          <a:blip r:embed="rId1"/>
          <a:stretch/>
        </p:blipFill>
        <p:spPr>
          <a:xfrm rot="5400000">
            <a:off x="216000" y="2168280"/>
            <a:ext cx="4392360" cy="3743280"/>
          </a:xfrm>
          <a:prstGeom prst="rect">
            <a:avLst/>
          </a:prstGeom>
          <a:ln w="0">
            <a:noFill/>
          </a:ln>
        </p:spPr>
      </p:pic>
      <p:pic>
        <p:nvPicPr>
          <p:cNvPr id="252" name="Symbol zastępczy zawartości 5" descr=""/>
          <p:cNvPicPr/>
          <p:nvPr/>
        </p:nvPicPr>
        <p:blipFill>
          <a:blip r:embed="rId2"/>
          <a:stretch/>
        </p:blipFill>
        <p:spPr>
          <a:xfrm>
            <a:off x="4860000" y="1845000"/>
            <a:ext cx="3825720" cy="439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Dzieci i Rodzice  wzięli też udział w konkursie pod hasłem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„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Obyczaje, zwyczaje i …Mikołaje”  podczas realizacji projektu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Świąteczny tydzień wielu kultur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54" name="Symbol zastępczy zawartości 4" descr=""/>
          <p:cNvPicPr/>
          <p:nvPr/>
        </p:nvPicPr>
        <p:blipFill>
          <a:blip r:embed="rId1"/>
          <a:stretch/>
        </p:blipFill>
        <p:spPr>
          <a:xfrm>
            <a:off x="457200" y="1628640"/>
            <a:ext cx="4037400" cy="4607280"/>
          </a:xfrm>
          <a:prstGeom prst="rect">
            <a:avLst/>
          </a:prstGeom>
          <a:ln w="0">
            <a:noFill/>
          </a:ln>
        </p:spPr>
      </p:pic>
      <p:pic>
        <p:nvPicPr>
          <p:cNvPr id="255" name="Symbol zastępczy zawartości 5" descr=""/>
          <p:cNvPicPr/>
          <p:nvPr/>
        </p:nvPicPr>
        <p:blipFill>
          <a:blip r:embed="rId2"/>
          <a:stretch/>
        </p:blipFill>
        <p:spPr>
          <a:xfrm>
            <a:off x="4648320" y="1556640"/>
            <a:ext cx="4037400" cy="467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Jak co roku  poznawaliśmy tradycje związane z Bożym Narodzeniem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tu pieczemy pierniczki 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57" name="Symbol zastępczy zawartości 5" descr=""/>
          <p:cNvPicPr/>
          <p:nvPr/>
        </p:nvPicPr>
        <p:blipFill>
          <a:blip r:embed="rId1"/>
          <a:stretch/>
        </p:blipFill>
        <p:spPr>
          <a:xfrm>
            <a:off x="4932000" y="1628640"/>
            <a:ext cx="3753720" cy="4391280"/>
          </a:xfrm>
          <a:prstGeom prst="rect">
            <a:avLst/>
          </a:prstGeom>
          <a:ln w="0">
            <a:noFill/>
          </a:ln>
        </p:spPr>
      </p:pic>
      <p:pic>
        <p:nvPicPr>
          <p:cNvPr id="258" name="Symbol zastępczy zawartości 7" descr=""/>
          <p:cNvPicPr/>
          <p:nvPr/>
        </p:nvPicPr>
        <p:blipFill>
          <a:blip r:embed="rId2"/>
          <a:stretch/>
        </p:blipFill>
        <p:spPr>
          <a:xfrm>
            <a:off x="779400" y="1600200"/>
            <a:ext cx="371952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 tutaj?- Ulubiona pizza !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60" name="Symbol zastępczy zawartości 7" descr=""/>
          <p:cNvPicPr/>
          <p:nvPr/>
        </p:nvPicPr>
        <p:blipFill>
          <a:blip r:embed="rId1"/>
          <a:stretch/>
        </p:blipFill>
        <p:spPr>
          <a:xfrm>
            <a:off x="966600" y="1772640"/>
            <a:ext cx="3383280" cy="4319280"/>
          </a:xfrm>
          <a:prstGeom prst="rect">
            <a:avLst/>
          </a:prstGeom>
          <a:ln w="0">
            <a:noFill/>
          </a:ln>
        </p:spPr>
      </p:pic>
      <p:pic>
        <p:nvPicPr>
          <p:cNvPr id="261" name="Symbol zastępczy zawartości 6" descr=""/>
          <p:cNvPicPr/>
          <p:nvPr/>
        </p:nvPicPr>
        <p:blipFill>
          <a:blip r:embed="rId2"/>
          <a:stretch/>
        </p:blipFill>
        <p:spPr>
          <a:xfrm>
            <a:off x="4860000" y="1700640"/>
            <a:ext cx="3825720" cy="439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Nasze prace zawsze zdobią hol przedszkola i szatnie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63" name="Symbol zastępczy zawartości 4" descr=""/>
          <p:cNvPicPr/>
          <p:nvPr/>
        </p:nvPicPr>
        <p:blipFill>
          <a:blip r:embed="rId1"/>
          <a:stretch/>
        </p:blipFill>
        <p:spPr>
          <a:xfrm rot="5400000">
            <a:off x="458280" y="2358000"/>
            <a:ext cx="4037400" cy="3007080"/>
          </a:xfrm>
          <a:prstGeom prst="rect">
            <a:avLst/>
          </a:prstGeom>
          <a:ln w="0">
            <a:noFill/>
          </a:ln>
        </p:spPr>
      </p:pic>
      <p:pic>
        <p:nvPicPr>
          <p:cNvPr id="264" name="Symbol zastępczy zawartości 5" descr=""/>
          <p:cNvPicPr/>
          <p:nvPr/>
        </p:nvPicPr>
        <p:blipFill>
          <a:blip r:embed="rId2"/>
          <a:stretch/>
        </p:blipFill>
        <p:spPr>
          <a:xfrm rot="5400000">
            <a:off x="4382640" y="2249280"/>
            <a:ext cx="4037400" cy="322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6" name="Symbol zastępczy zawartości 9" descr=""/>
          <p:cNvPicPr/>
          <p:nvPr/>
        </p:nvPicPr>
        <p:blipFill>
          <a:blip r:embed="rId1"/>
          <a:stretch/>
        </p:blipFill>
        <p:spPr>
          <a:xfrm>
            <a:off x="457200" y="1268640"/>
            <a:ext cx="4037400" cy="4856400"/>
          </a:xfrm>
          <a:prstGeom prst="rect">
            <a:avLst/>
          </a:prstGeom>
          <a:ln w="0">
            <a:noFill/>
          </a:ln>
        </p:spPr>
      </p:pic>
      <p:pic>
        <p:nvPicPr>
          <p:cNvPr id="267" name="Symbol zastępczy zawartości 11" descr=""/>
          <p:cNvPicPr/>
          <p:nvPr/>
        </p:nvPicPr>
        <p:blipFill>
          <a:blip r:embed="rId2"/>
          <a:stretch/>
        </p:blipFill>
        <p:spPr>
          <a:xfrm>
            <a:off x="4648320" y="1268640"/>
            <a:ext cx="4037400" cy="485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Jest wtedy pięknie i kolorowo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0" name="Symbol zastępczy zawartości 3" descr=""/>
          <p:cNvPicPr/>
          <p:nvPr/>
        </p:nvPicPr>
        <p:blipFill>
          <a:blip r:embed="rId1"/>
          <a:stretch/>
        </p:blipFill>
        <p:spPr>
          <a:xfrm>
            <a:off x="457200" y="2052720"/>
            <a:ext cx="8228520" cy="361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Wielkanoc  też jest kolorowa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69" name="Symbol zastępczy zawartości 4" descr=""/>
          <p:cNvPicPr/>
          <p:nvPr/>
        </p:nvPicPr>
        <p:blipFill>
          <a:blip r:embed="rId1"/>
          <a:stretch/>
        </p:blipFill>
        <p:spPr>
          <a:xfrm>
            <a:off x="683640" y="1704600"/>
            <a:ext cx="3811320" cy="4316040"/>
          </a:xfrm>
          <a:prstGeom prst="rect">
            <a:avLst/>
          </a:prstGeom>
          <a:ln w="0">
            <a:noFill/>
          </a:ln>
        </p:spPr>
      </p:pic>
      <p:pic>
        <p:nvPicPr>
          <p:cNvPr id="270" name="Symbol zastępczy zawartości 5" descr=""/>
          <p:cNvPicPr/>
          <p:nvPr/>
        </p:nvPicPr>
        <p:blipFill>
          <a:blip r:embed="rId2"/>
          <a:stretch/>
        </p:blipFill>
        <p:spPr>
          <a:xfrm>
            <a:off x="4790880" y="1703880"/>
            <a:ext cx="3668400" cy="431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Nasz ogród z roku na rok pięknieje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72" name="Picture 2" descr=""/>
          <p:cNvPicPr/>
          <p:nvPr/>
        </p:nvPicPr>
        <p:blipFill>
          <a:blip r:embed="rId1"/>
          <a:stretch/>
        </p:blipFill>
        <p:spPr>
          <a:xfrm>
            <a:off x="683640" y="1810800"/>
            <a:ext cx="3811320" cy="4104000"/>
          </a:xfrm>
          <a:prstGeom prst="rect">
            <a:avLst/>
          </a:prstGeom>
          <a:ln w="9360">
            <a:noFill/>
          </a:ln>
        </p:spPr>
      </p:pic>
      <p:pic>
        <p:nvPicPr>
          <p:cNvPr id="273" name="Picture 3" descr=""/>
          <p:cNvPicPr/>
          <p:nvPr/>
        </p:nvPicPr>
        <p:blipFill>
          <a:blip r:embed="rId2"/>
          <a:stretch/>
        </p:blipFill>
        <p:spPr>
          <a:xfrm>
            <a:off x="4722480" y="1843200"/>
            <a:ext cx="3737160" cy="40388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 miarę możliwości bogacimy place zabaw o nowe sprzęty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 dbamy o zieleń  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75" name="Symbol zastępczy zawartości 9" descr=""/>
          <p:cNvPicPr/>
          <p:nvPr/>
        </p:nvPicPr>
        <p:blipFill>
          <a:blip r:embed="rId1"/>
          <a:stretch/>
        </p:blipFill>
        <p:spPr>
          <a:xfrm rot="5400000">
            <a:off x="617040" y="2357280"/>
            <a:ext cx="4037400" cy="3008520"/>
          </a:xfrm>
          <a:prstGeom prst="rect">
            <a:avLst/>
          </a:prstGeom>
          <a:ln w="0">
            <a:noFill/>
          </a:ln>
        </p:spPr>
      </p:pic>
      <p:pic>
        <p:nvPicPr>
          <p:cNvPr id="276" name="Symbol zastępczy zawartości 11" descr=""/>
          <p:cNvPicPr/>
          <p:nvPr/>
        </p:nvPicPr>
        <p:blipFill>
          <a:blip r:embed="rId2"/>
          <a:stretch/>
        </p:blipFill>
        <p:spPr>
          <a:xfrm>
            <a:off x="4572000" y="2277000"/>
            <a:ext cx="3666960" cy="314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Nasz ogród wzbogacił się o kuchnię błotną.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Można  tam ugotować zupę z kwiatków, pulpety z błota lub herbatę z kałuży.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Dzieci bardzo lubią się tutaj bawić .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Wszystko, to jest możliwe dzięki hojności naszych Rodziców, to oni sfinansowali zakup kuchni dla naszych Przedszkolaków!!!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78" name="Symbol zastępczy zawartości 4" descr=""/>
          <p:cNvPicPr/>
          <p:nvPr/>
        </p:nvPicPr>
        <p:blipFill>
          <a:blip r:embed="rId1"/>
          <a:stretch/>
        </p:blipFill>
        <p:spPr>
          <a:xfrm>
            <a:off x="683640" y="1772640"/>
            <a:ext cx="3671280" cy="4524840"/>
          </a:xfrm>
          <a:prstGeom prst="rect">
            <a:avLst/>
          </a:prstGeom>
          <a:ln w="0">
            <a:noFill/>
          </a:ln>
        </p:spPr>
      </p:pic>
      <p:pic>
        <p:nvPicPr>
          <p:cNvPr id="279" name="Obraz 7" descr=""/>
          <p:cNvPicPr/>
          <p:nvPr/>
        </p:nvPicPr>
        <p:blipFill>
          <a:blip r:embed="rId2"/>
          <a:stretch/>
        </p:blipFill>
        <p:spPr>
          <a:xfrm>
            <a:off x="4577400" y="1772640"/>
            <a:ext cx="428292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Codziennie korzystamy z naszych placów zabaw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81" name="Picture 3" descr=""/>
          <p:cNvPicPr/>
          <p:nvPr/>
        </p:nvPicPr>
        <p:blipFill>
          <a:blip r:embed="rId1"/>
          <a:stretch/>
        </p:blipFill>
        <p:spPr>
          <a:xfrm>
            <a:off x="535680" y="1600200"/>
            <a:ext cx="3880800" cy="4524840"/>
          </a:xfrm>
          <a:prstGeom prst="rect">
            <a:avLst/>
          </a:prstGeom>
          <a:ln w="9360">
            <a:noFill/>
          </a:ln>
        </p:spPr>
      </p:pic>
      <p:pic>
        <p:nvPicPr>
          <p:cNvPr id="282" name="Picture 2" descr=""/>
          <p:cNvPicPr/>
          <p:nvPr/>
        </p:nvPicPr>
        <p:blipFill>
          <a:blip r:embed="rId2"/>
          <a:stretch/>
        </p:blipFill>
        <p:spPr>
          <a:xfrm>
            <a:off x="5508000" y="1484640"/>
            <a:ext cx="2814480" cy="2027520"/>
          </a:xfrm>
          <a:prstGeom prst="rect">
            <a:avLst/>
          </a:prstGeom>
          <a:ln w="9360">
            <a:noFill/>
          </a:ln>
        </p:spPr>
      </p:pic>
      <p:pic>
        <p:nvPicPr>
          <p:cNvPr id="283" name="Picture 2" descr=""/>
          <p:cNvPicPr/>
          <p:nvPr/>
        </p:nvPicPr>
        <p:blipFill>
          <a:blip r:embed="rId3"/>
          <a:stretch/>
        </p:blipFill>
        <p:spPr>
          <a:xfrm>
            <a:off x="4932000" y="3933000"/>
            <a:ext cx="2879280" cy="244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Każda grupa korzysta z jednej  części terenu  podczas  zabaw i zajęć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85" name="Picture 3" descr=""/>
          <p:cNvPicPr/>
          <p:nvPr/>
        </p:nvPicPr>
        <p:blipFill>
          <a:blip r:embed="rId1"/>
          <a:stretch/>
        </p:blipFill>
        <p:spPr>
          <a:xfrm>
            <a:off x="747360" y="1666440"/>
            <a:ext cx="3457080" cy="4392360"/>
          </a:xfrm>
          <a:prstGeom prst="rect">
            <a:avLst/>
          </a:prstGeom>
          <a:ln w="9360">
            <a:noFill/>
          </a:ln>
        </p:spPr>
      </p:pic>
      <p:pic>
        <p:nvPicPr>
          <p:cNvPr id="286" name="Picture 3" descr=""/>
          <p:cNvPicPr/>
          <p:nvPr/>
        </p:nvPicPr>
        <p:blipFill>
          <a:blip r:embed="rId2"/>
          <a:stretch/>
        </p:blipFill>
        <p:spPr>
          <a:xfrm>
            <a:off x="4860000" y="1700640"/>
            <a:ext cx="3825720" cy="43192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 wydzielonej części ogrodu mamy  eko- demonstartory- projekt jest dofinansowany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 Wojewódzkiego Funduszu Ochrony Środowiska i Gospodarki Wodnej w Poznaniu. 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 chęcią przystąpiliśmy do tego projektu.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88" name="Symbol zastępczy zawartości 9" descr=""/>
          <p:cNvPicPr/>
          <p:nvPr/>
        </p:nvPicPr>
        <p:blipFill>
          <a:blip r:embed="rId1"/>
          <a:stretch/>
        </p:blipFill>
        <p:spPr>
          <a:xfrm>
            <a:off x="683640" y="1628640"/>
            <a:ext cx="3811320" cy="4463280"/>
          </a:xfrm>
          <a:prstGeom prst="rect">
            <a:avLst/>
          </a:prstGeom>
          <a:ln w="0">
            <a:noFill/>
          </a:ln>
        </p:spPr>
      </p:pic>
      <p:pic>
        <p:nvPicPr>
          <p:cNvPr id="289" name="Symbol zastępczy zawartości 5" descr=""/>
          <p:cNvPicPr/>
          <p:nvPr/>
        </p:nvPicPr>
        <p:blipFill>
          <a:blip r:embed="rId2"/>
          <a:stretch/>
        </p:blipFill>
        <p:spPr>
          <a:xfrm>
            <a:off x="4648320" y="1628640"/>
            <a:ext cx="3811320" cy="446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Otrzymaliśmy małą jabłonkę, która już rośnie  w naszym ogrodzie.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91" name="Symbol zastępczy zawartości 3" descr=""/>
          <p:cNvPicPr/>
          <p:nvPr/>
        </p:nvPicPr>
        <p:blipFill>
          <a:blip r:embed="rId1"/>
          <a:stretch/>
        </p:blipFill>
        <p:spPr>
          <a:xfrm rot="5400000">
            <a:off x="2411640" y="1699560"/>
            <a:ext cx="452484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Jest coraz bardziej kolorowo 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93" name="Symbol zastępczy zawartości 4" descr=""/>
          <p:cNvPicPr/>
          <p:nvPr/>
        </p:nvPicPr>
        <p:blipFill>
          <a:blip r:embed="rId1"/>
          <a:stretch/>
        </p:blipFill>
        <p:spPr>
          <a:xfrm>
            <a:off x="783360" y="1600200"/>
            <a:ext cx="3715560" cy="4524840"/>
          </a:xfrm>
          <a:prstGeom prst="rect">
            <a:avLst/>
          </a:prstGeom>
          <a:ln w="0">
            <a:noFill/>
          </a:ln>
        </p:spPr>
      </p:pic>
      <p:pic>
        <p:nvPicPr>
          <p:cNvPr id="294" name="Symbol zastępczy zawartości 5" descr=""/>
          <p:cNvPicPr/>
          <p:nvPr/>
        </p:nvPicPr>
        <p:blipFill>
          <a:blip r:embed="rId2"/>
          <a:stretch/>
        </p:blipFill>
        <p:spPr>
          <a:xfrm>
            <a:off x="4860000" y="1556640"/>
            <a:ext cx="3825720" cy="453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 coraz bardziej smacznie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96" name="Symbol zastępczy zawartości 4" descr=""/>
          <p:cNvPicPr/>
          <p:nvPr/>
        </p:nvPicPr>
        <p:blipFill>
          <a:blip r:embed="rId1"/>
          <a:stretch/>
        </p:blipFill>
        <p:spPr>
          <a:xfrm>
            <a:off x="783360" y="1600200"/>
            <a:ext cx="3643560" cy="4524840"/>
          </a:xfrm>
          <a:prstGeom prst="rect">
            <a:avLst/>
          </a:prstGeom>
          <a:ln w="0">
            <a:noFill/>
          </a:ln>
        </p:spPr>
      </p:pic>
      <p:pic>
        <p:nvPicPr>
          <p:cNvPr id="297" name="Symbol zastępczy zawartości 5" descr=""/>
          <p:cNvPicPr/>
          <p:nvPr/>
        </p:nvPicPr>
        <p:blipFill>
          <a:blip r:embed="rId2"/>
          <a:stretch/>
        </p:blipFill>
        <p:spPr>
          <a:xfrm>
            <a:off x="5076000" y="1600200"/>
            <a:ext cx="343152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/>
          <p:nvPr/>
        </p:nvSpPr>
        <p:spPr>
          <a:xfrm>
            <a:off x="252720" y="-360000"/>
            <a:ext cx="10007280" cy="42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Od niedawna Przedszkole nr 189 ma swoje imię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</a:t>
            </a:r>
            <a:r>
              <a:rPr b="1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ŚMIAŁKOWO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  <a:r>
              <a:rPr b="0" lang="pl-PL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WITAMY W NASZEJ KRAINIE , ŚMIAŁKOWO Z PRZYJAŹNI SŁYNIE,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TU MAGIA, CZARY I BAŚNIE I SŁONKO NIGDY NIE GAŚNIE…</a:t>
            </a: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                </a:t>
            </a:r>
            <a:r>
              <a:rPr b="0" lang="pl-PL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(FRAGMENT HYMNU PRZEDSZKOLA )</a:t>
            </a:r>
            <a:endParaRPr b="0" lang="pl-PL" sz="1300" spc="-1" strike="noStrike">
              <a:latin typeface="Arial"/>
            </a:endParaRPr>
          </a:p>
        </p:txBody>
      </p:sp>
      <p:pic>
        <p:nvPicPr>
          <p:cNvPr id="172" name="Symbol zastępczy zawartości 3" descr=""/>
          <p:cNvPicPr/>
          <p:nvPr/>
        </p:nvPicPr>
        <p:blipFill>
          <a:blip r:embed="rId1"/>
          <a:stretch/>
        </p:blipFill>
        <p:spPr>
          <a:xfrm>
            <a:off x="2802240" y="3483360"/>
            <a:ext cx="3605040" cy="3139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Dzieci lubią obserwować, jak zmienia się przyroda, jak rosną nasze zioła, kwiaty…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99" name="Symbol zastępczy zawartości 3" descr=""/>
          <p:cNvPicPr/>
          <p:nvPr/>
        </p:nvPicPr>
        <p:blipFill>
          <a:blip r:embed="rId1"/>
          <a:stretch/>
        </p:blipFill>
        <p:spPr>
          <a:xfrm>
            <a:off x="457200" y="2018160"/>
            <a:ext cx="4037400" cy="3688920"/>
          </a:xfrm>
          <a:prstGeom prst="rect">
            <a:avLst/>
          </a:prstGeom>
          <a:ln w="0">
            <a:noFill/>
          </a:ln>
        </p:spPr>
      </p:pic>
      <p:pic>
        <p:nvPicPr>
          <p:cNvPr id="300" name="Symbol zastępczy zawartości 7" descr=""/>
          <p:cNvPicPr/>
          <p:nvPr/>
        </p:nvPicPr>
        <p:blipFill>
          <a:blip r:embed="rId2"/>
          <a:stretch/>
        </p:blipFill>
        <p:spPr>
          <a:xfrm>
            <a:off x="5012280" y="1600200"/>
            <a:ext cx="330912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Wzbogaciliśmy tę cześć ogrodu  o  krzewy ozdobne 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 owocowe- maliny, borówki , jagody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302" name="Symbol zastępczy zawartości 5" descr=""/>
          <p:cNvPicPr/>
          <p:nvPr/>
        </p:nvPicPr>
        <p:blipFill>
          <a:blip r:embed="rId1"/>
          <a:stretch/>
        </p:blipFill>
        <p:spPr>
          <a:xfrm>
            <a:off x="457200" y="1417680"/>
            <a:ext cx="8228520" cy="5164560"/>
          </a:xfrm>
          <a:prstGeom prst="rect">
            <a:avLst/>
          </a:prstGeom>
          <a:ln w="0">
            <a:noFill/>
          </a:ln>
        </p:spPr>
      </p:pic>
      <p:sp>
        <p:nvSpPr>
          <p:cNvPr id="303" name="TextShape 2"/>
          <p:cNvSpPr/>
          <p:nvPr/>
        </p:nvSpPr>
        <p:spPr>
          <a:xfrm>
            <a:off x="457200" y="1600200"/>
            <a:ext cx="403740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Ogród to miejsce zabaw, ale też naszych aktywności sportowych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305" name="Symbol zastępczy zawartości 6" descr=""/>
          <p:cNvPicPr/>
          <p:nvPr/>
        </p:nvPicPr>
        <p:blipFill>
          <a:blip r:embed="rId1"/>
          <a:stretch/>
        </p:blipFill>
        <p:spPr>
          <a:xfrm>
            <a:off x="971640" y="1917000"/>
            <a:ext cx="3522960" cy="3291480"/>
          </a:xfrm>
          <a:prstGeom prst="rect">
            <a:avLst/>
          </a:prstGeom>
          <a:ln w="0">
            <a:noFill/>
          </a:ln>
        </p:spPr>
      </p:pic>
      <p:pic>
        <p:nvPicPr>
          <p:cNvPr id="306" name="Symbol zastępczy zawartości 9" descr=""/>
          <p:cNvPicPr/>
          <p:nvPr/>
        </p:nvPicPr>
        <p:blipFill>
          <a:blip r:embed="rId2"/>
          <a:stretch/>
        </p:blipFill>
        <p:spPr>
          <a:xfrm>
            <a:off x="4648320" y="1917000"/>
            <a:ext cx="3666960" cy="329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/>
          <p:nvPr/>
        </p:nvSpPr>
        <p:spPr>
          <a:xfrm>
            <a:off x="457200" y="274680"/>
            <a:ext cx="8228520" cy="41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Nasi nauczyciele starają się jak mogą.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Zawsze potrafią nas czymś zaskoczyć.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Nauczyciele przygotowują dla dzieci  teatr  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Piotruś Pan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09" name="Picture 2" descr=""/>
          <p:cNvPicPr/>
          <p:nvPr/>
        </p:nvPicPr>
        <p:blipFill>
          <a:blip r:embed="rId1"/>
          <a:stretch/>
        </p:blipFill>
        <p:spPr>
          <a:xfrm>
            <a:off x="611640" y="1810800"/>
            <a:ext cx="3883320" cy="4104000"/>
          </a:xfrm>
          <a:prstGeom prst="rect">
            <a:avLst/>
          </a:prstGeom>
          <a:ln w="9360">
            <a:noFill/>
          </a:ln>
        </p:spPr>
      </p:pic>
      <p:pic>
        <p:nvPicPr>
          <p:cNvPr id="310" name="Picture 3" descr=""/>
          <p:cNvPicPr/>
          <p:nvPr/>
        </p:nvPicPr>
        <p:blipFill>
          <a:blip r:embed="rId2"/>
          <a:stretch/>
        </p:blipFill>
        <p:spPr>
          <a:xfrm>
            <a:off x="4648320" y="1847880"/>
            <a:ext cx="3955320" cy="40291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Piotruś Pan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12" name="Picture 2" descr=""/>
          <p:cNvPicPr/>
          <p:nvPr/>
        </p:nvPicPr>
        <p:blipFill>
          <a:blip r:embed="rId1"/>
          <a:stretch/>
        </p:blipFill>
        <p:spPr>
          <a:xfrm>
            <a:off x="1187640" y="1412640"/>
            <a:ext cx="6789960" cy="45248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Legenda o Poznańskich Koziołkach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14" name="Picture 2" descr=""/>
          <p:cNvPicPr/>
          <p:nvPr/>
        </p:nvPicPr>
        <p:blipFill>
          <a:blip r:embed="rId1"/>
          <a:stretch/>
        </p:blipFill>
        <p:spPr>
          <a:xfrm>
            <a:off x="2552040" y="1774440"/>
            <a:ext cx="4038840" cy="4176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Czerwony Kapturek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16" name="Picture 4" descr=""/>
          <p:cNvPicPr/>
          <p:nvPr/>
        </p:nvPicPr>
        <p:blipFill>
          <a:blip r:embed="rId1"/>
          <a:stretch/>
        </p:blipFill>
        <p:spPr>
          <a:xfrm>
            <a:off x="1763640" y="1847520"/>
            <a:ext cx="5687640" cy="40305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Podróże Krzysztofa Kolumba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18" name="Picture 3" descr=""/>
          <p:cNvPicPr/>
          <p:nvPr/>
        </p:nvPicPr>
        <p:blipFill>
          <a:blip r:embed="rId1"/>
          <a:stretch/>
        </p:blipFill>
        <p:spPr>
          <a:xfrm>
            <a:off x="539640" y="1556640"/>
            <a:ext cx="4031280" cy="2087280"/>
          </a:xfrm>
          <a:prstGeom prst="rect">
            <a:avLst/>
          </a:prstGeom>
          <a:ln w="9360">
            <a:noFill/>
          </a:ln>
        </p:spPr>
      </p:pic>
      <p:pic>
        <p:nvPicPr>
          <p:cNvPr id="319" name="Picture 4" descr=""/>
          <p:cNvPicPr/>
          <p:nvPr/>
        </p:nvPicPr>
        <p:blipFill>
          <a:blip r:embed="rId2"/>
          <a:stretch/>
        </p:blipFill>
        <p:spPr>
          <a:xfrm>
            <a:off x="5004000" y="2205000"/>
            <a:ext cx="3599280" cy="3095280"/>
          </a:xfrm>
          <a:prstGeom prst="rect">
            <a:avLst/>
          </a:prstGeom>
          <a:ln w="9360">
            <a:noFill/>
          </a:ln>
        </p:spPr>
      </p:pic>
      <p:pic>
        <p:nvPicPr>
          <p:cNvPr id="320" name="Symbol zastępczy zawartości 5" descr=""/>
          <p:cNvPicPr/>
          <p:nvPr/>
        </p:nvPicPr>
        <p:blipFill>
          <a:blip r:embed="rId3"/>
          <a:stretch/>
        </p:blipFill>
        <p:spPr>
          <a:xfrm>
            <a:off x="539640" y="3789000"/>
            <a:ext cx="4031280" cy="25192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Kot w butach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22" name="Picture 3" descr=""/>
          <p:cNvPicPr/>
          <p:nvPr/>
        </p:nvPicPr>
        <p:blipFill>
          <a:blip r:embed="rId1"/>
          <a:stretch/>
        </p:blipFill>
        <p:spPr>
          <a:xfrm>
            <a:off x="457200" y="2348640"/>
            <a:ext cx="4037400" cy="3027960"/>
          </a:xfrm>
          <a:prstGeom prst="rect">
            <a:avLst/>
          </a:prstGeom>
          <a:ln w="9360">
            <a:noFill/>
          </a:ln>
        </p:spPr>
      </p:pic>
      <p:pic>
        <p:nvPicPr>
          <p:cNvPr id="323" name="Picture 2" descr=""/>
          <p:cNvPicPr/>
          <p:nvPr/>
        </p:nvPicPr>
        <p:blipFill>
          <a:blip r:embed="rId2"/>
          <a:stretch/>
        </p:blipFill>
        <p:spPr>
          <a:xfrm>
            <a:off x="4648320" y="2348640"/>
            <a:ext cx="4037400" cy="30279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Każda grupa dysponuje przestronną i kolorową salą zajęć, wyposażoną w nowoczesne sprzęty, zabawki i pomoce dydaktyczne,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które systematycznie wzbogacamy i uatrakcyjniamy.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Przy każdej sali znajduje się do dyspozycji dzieci łazienka.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Sala nr 1- Żabki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4" name="Symbol zastępczy zawartości 3" descr=""/>
          <p:cNvPicPr/>
          <p:nvPr/>
        </p:nvPicPr>
        <p:blipFill>
          <a:blip r:embed="rId1"/>
          <a:stretch/>
        </p:blipFill>
        <p:spPr>
          <a:xfrm>
            <a:off x="1178640" y="1600200"/>
            <a:ext cx="678564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Poznajemy pracę aktora</a:t>
            </a:r>
            <a:endParaRPr b="0" lang="pl-PL" sz="4000" spc="-1" strike="noStrike">
              <a:latin typeface="Arial"/>
            </a:endParaRPr>
          </a:p>
        </p:txBody>
      </p:sp>
      <p:pic>
        <p:nvPicPr>
          <p:cNvPr id="325" name="Symbol zastępczy zawartości 9" descr=""/>
          <p:cNvPicPr/>
          <p:nvPr/>
        </p:nvPicPr>
        <p:blipFill>
          <a:blip r:embed="rId1"/>
          <a:stretch/>
        </p:blipFill>
        <p:spPr>
          <a:xfrm>
            <a:off x="457200" y="1600200"/>
            <a:ext cx="4037400" cy="4524840"/>
          </a:xfrm>
          <a:prstGeom prst="rect">
            <a:avLst/>
          </a:prstGeom>
          <a:ln w="0">
            <a:noFill/>
          </a:ln>
        </p:spPr>
      </p:pic>
      <p:pic>
        <p:nvPicPr>
          <p:cNvPr id="326" name="Symbol zastępczy zawartości 11" descr=""/>
          <p:cNvPicPr/>
          <p:nvPr/>
        </p:nvPicPr>
        <p:blipFill>
          <a:blip r:embed="rId2"/>
          <a:stretch/>
        </p:blipFill>
        <p:spPr>
          <a:xfrm>
            <a:off x="4970160" y="1600200"/>
            <a:ext cx="339336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/>
          <p:nvPr/>
        </p:nvSpPr>
        <p:spPr>
          <a:xfrm>
            <a:off x="457200" y="274680"/>
            <a:ext cx="8228520" cy="509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Tradycją naszego przedszkola stały się też przedstawienia z cyklu Rodzice- Dzieciom.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Przedszkolaki zwykle 1 czerwca , z okazji Dnia Dziecka, zostają mile zaskoczone,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gdy na scenie pojawiają się najlepsi i najukochańsi aktorzy- Rodzice.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Nasi kochani Rodzice przygotowali już inscenizacje kilku utworów-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Kopciuszek, Królewna Śnieżka, Baba Jaga u dentysty, Rzepka,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Lokomotywa,  Spotkanie bajek…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Okazuje się, że mamy bardzo zdolnych i pracowitych Rodziców,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którzy dla dzieci są w stanie poświęcić swój czas.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Dziękujemy !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/>
          <p:nvPr/>
        </p:nvSpPr>
        <p:spPr>
          <a:xfrm>
            <a:off x="457200" y="274680"/>
            <a:ext cx="8228520" cy="560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 JESZCZE DZIEJE SIĘ U NAS?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Spacery do pobliskiego Żurawińca i spacery po osiedlu.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Działania pro ekologiczne- włączanie się do corocznych akcji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Sprzątanie Świata , Dzień Drzewa, Dzień Ziemi.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Zapraszanie teatrów dla dzieci , różnych grup artystycznych,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działających na rzecz edukacji.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Spotkania z ciekawymi ludźmi,   zawodami  ( często naszymi Rodzicami)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zarówno w przedszkolu jak i w miejscach Ich pracy.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Spotkania z nauką- eksperymentami ,dzięki którym odkrywać możemy  prawa nauki .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Spotkania plastyczne- doświadczanie kontaktu z różnymi materiałami plastycznymi, technikami.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Spotkania z przyrodą – wycieczki do miejsc ciekawych.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Zwiedzanie Poznania,  zabytkowych budowli i  miejsc, poznawanie naszej historii.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Warsztaty  w poznańskich i podpoznańskich  muzeach 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/>
          <p:nvPr/>
        </p:nvSpPr>
        <p:spPr>
          <a:xfrm>
            <a:off x="467640" y="26064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Udział w różnych konkursach- plastycznych, wokalnych, sportowych,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 których zdobywamy nagrody.  Udział w rożnych  przeglądach działań artystycznych.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Cenne dyplomy i trofea naszych wychowanków zdobią hol przedszkola-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jesteśmy z tego bardzo dumni.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30" name="Symbol zastępczy zawartości 41" descr=""/>
          <p:cNvPicPr/>
          <p:nvPr/>
        </p:nvPicPr>
        <p:blipFill>
          <a:blip r:embed="rId1"/>
          <a:stretch/>
        </p:blipFill>
        <p:spPr>
          <a:xfrm>
            <a:off x="467640" y="1600200"/>
            <a:ext cx="3705120" cy="4852080"/>
          </a:xfrm>
          <a:prstGeom prst="rect">
            <a:avLst/>
          </a:prstGeom>
          <a:ln w="0">
            <a:noFill/>
          </a:ln>
        </p:spPr>
      </p:pic>
      <p:pic>
        <p:nvPicPr>
          <p:cNvPr id="331" name="Symbol zastępczy zawartości 43" descr=""/>
          <p:cNvPicPr/>
          <p:nvPr/>
        </p:nvPicPr>
        <p:blipFill>
          <a:blip r:embed="rId2"/>
          <a:stretch/>
        </p:blipFill>
        <p:spPr>
          <a:xfrm>
            <a:off x="4572000" y="1600200"/>
            <a:ext cx="3791520" cy="485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Lubimy i chcemy pomagać – W tym roku obdarowaliśmy smakołykami  i zabawkami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pieski i   koty ze schroniska.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33" name="Symbol zastępczy zawartości 8" descr=""/>
          <p:cNvPicPr/>
          <p:nvPr/>
        </p:nvPicPr>
        <p:blipFill>
          <a:blip r:embed="rId1"/>
          <a:stretch/>
        </p:blipFill>
        <p:spPr>
          <a:xfrm>
            <a:off x="457200" y="1628640"/>
            <a:ext cx="4037400" cy="4535280"/>
          </a:xfrm>
          <a:prstGeom prst="rect">
            <a:avLst/>
          </a:prstGeom>
          <a:ln w="0">
            <a:noFill/>
          </a:ln>
        </p:spPr>
      </p:pic>
      <p:pic>
        <p:nvPicPr>
          <p:cNvPr id="334" name="Symbol zastępczy zawartości 4" descr=""/>
          <p:cNvPicPr/>
          <p:nvPr/>
        </p:nvPicPr>
        <p:blipFill>
          <a:blip r:embed="rId2"/>
          <a:stretch/>
        </p:blipFill>
        <p:spPr>
          <a:xfrm rot="5400000">
            <a:off x="4459680" y="1947240"/>
            <a:ext cx="4535280" cy="389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6" name="Symbol zastępczy zawartości 23" descr=""/>
          <p:cNvPicPr/>
          <p:nvPr/>
        </p:nvPicPr>
        <p:blipFill>
          <a:blip r:embed="rId1"/>
          <a:stretch/>
        </p:blipFill>
        <p:spPr>
          <a:xfrm>
            <a:off x="4644000" y="1122840"/>
            <a:ext cx="4041720" cy="5000400"/>
          </a:xfrm>
          <a:prstGeom prst="rect">
            <a:avLst/>
          </a:prstGeom>
          <a:ln w="0">
            <a:noFill/>
          </a:ln>
        </p:spPr>
      </p:pic>
      <p:pic>
        <p:nvPicPr>
          <p:cNvPr id="337" name="Symbol zastępczy zawartości 21" descr=""/>
          <p:cNvPicPr/>
          <p:nvPr/>
        </p:nvPicPr>
        <p:blipFill>
          <a:blip r:embed="rId2"/>
          <a:stretch/>
        </p:blipFill>
        <p:spPr>
          <a:xfrm>
            <a:off x="779400" y="1124640"/>
            <a:ext cx="3647520" cy="500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Uczymy się  pomagać na różne sposoby 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339" name="Symbol zastępczy zawartości 23" descr=""/>
          <p:cNvPicPr/>
          <p:nvPr/>
        </p:nvPicPr>
        <p:blipFill>
          <a:blip r:embed="rId1"/>
          <a:stretch/>
        </p:blipFill>
        <p:spPr>
          <a:xfrm>
            <a:off x="4970160" y="1600200"/>
            <a:ext cx="3393360" cy="4524840"/>
          </a:xfrm>
          <a:prstGeom prst="rect">
            <a:avLst/>
          </a:prstGeom>
          <a:ln w="0">
            <a:noFill/>
          </a:ln>
        </p:spPr>
      </p:pic>
      <p:pic>
        <p:nvPicPr>
          <p:cNvPr id="340" name="Symbol zastępczy zawartości 21" descr=""/>
          <p:cNvPicPr/>
          <p:nvPr/>
        </p:nvPicPr>
        <p:blipFill>
          <a:blip r:embed="rId2"/>
          <a:stretch/>
        </p:blipFill>
        <p:spPr>
          <a:xfrm>
            <a:off x="779400" y="1600200"/>
            <a:ext cx="339336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2" name="Symbol zastępczy zawartości 9" descr=""/>
          <p:cNvPicPr/>
          <p:nvPr/>
        </p:nvPicPr>
        <p:blipFill>
          <a:blip r:embed="rId1"/>
          <a:stretch/>
        </p:blipFill>
        <p:spPr>
          <a:xfrm>
            <a:off x="683640" y="764640"/>
            <a:ext cx="3527280" cy="5177880"/>
          </a:xfrm>
          <a:prstGeom prst="rect">
            <a:avLst/>
          </a:prstGeom>
          <a:ln w="0">
            <a:noFill/>
          </a:ln>
        </p:spPr>
      </p:pic>
      <p:pic>
        <p:nvPicPr>
          <p:cNvPr id="343" name="Symbol zastępczy zawartości 11" descr=""/>
          <p:cNvPicPr/>
          <p:nvPr/>
        </p:nvPicPr>
        <p:blipFill>
          <a:blip r:embed="rId2"/>
          <a:stretch/>
        </p:blipFill>
        <p:spPr>
          <a:xfrm>
            <a:off x="4648320" y="764640"/>
            <a:ext cx="4037400" cy="5116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Szlachetna Paczka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345" name="Symbol zastępczy zawartości 10" descr=""/>
          <p:cNvPicPr/>
          <p:nvPr/>
        </p:nvPicPr>
        <p:blipFill>
          <a:blip r:embed="rId1"/>
          <a:stretch/>
        </p:blipFill>
        <p:spPr>
          <a:xfrm>
            <a:off x="549000" y="1600200"/>
            <a:ext cx="804492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7" name="Symbol zastępczy zawartości 9" descr=""/>
          <p:cNvPicPr/>
          <p:nvPr/>
        </p:nvPicPr>
        <p:blipFill>
          <a:blip r:embed="rId1"/>
          <a:stretch/>
        </p:blipFill>
        <p:spPr>
          <a:xfrm>
            <a:off x="766800" y="1124640"/>
            <a:ext cx="3393360" cy="4969080"/>
          </a:xfrm>
          <a:prstGeom prst="rect">
            <a:avLst/>
          </a:prstGeom>
          <a:ln w="0">
            <a:noFill/>
          </a:ln>
        </p:spPr>
      </p:pic>
      <p:pic>
        <p:nvPicPr>
          <p:cNvPr id="348" name="Symbol zastępczy zawartości 11" descr=""/>
          <p:cNvPicPr/>
          <p:nvPr/>
        </p:nvPicPr>
        <p:blipFill>
          <a:blip r:embed="rId2"/>
          <a:stretch/>
        </p:blipFill>
        <p:spPr>
          <a:xfrm>
            <a:off x="4800600" y="1124640"/>
            <a:ext cx="3575520" cy="489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Sala nr 2- Tygryski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6" name="Symbol zastępczy zawartości 3" descr=""/>
          <p:cNvPicPr/>
          <p:nvPr/>
        </p:nvPicPr>
        <p:blipFill>
          <a:blip r:embed="rId1"/>
          <a:stretch/>
        </p:blipFill>
        <p:spPr>
          <a:xfrm>
            <a:off x="1115640" y="1600200"/>
            <a:ext cx="698364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/>
          <p:nvPr/>
        </p:nvSpPr>
        <p:spPr>
          <a:xfrm>
            <a:off x="457200" y="274680"/>
            <a:ext cx="8228520" cy="488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Tradycją naszego przedszkola jest uroczystość zdobywania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przez dzieci 6- letnie miana </a:t>
            </a:r>
            <a:r>
              <a:rPr b="0" lang="pl-PL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Małego Poznaniaka.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Dzieci wykazują się podczas uroczystości swoją wiedzą o naszym mieście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 umiejętnościami- prezentują ludowe tańce i przyśpiewki.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Młodsze dzieci również uczą się tańców i przyśpiewek Wielkopolskich.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/>
          <p:nvPr/>
        </p:nvSpPr>
        <p:spPr>
          <a:xfrm>
            <a:off x="360000" y="-3420000"/>
            <a:ext cx="11159280" cy="626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Co roku organizujemy  bal karnawałowy dla dzieci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Do tradycji naszego przedszkola należy organizowanie różnych imprez. Są to :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Pasowanie na Przedszkolaka Jasełka, Dzień Babci i Dziadka, Dzień Mamy i Taty,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Dzień Sportu, Festyn z okazji Dnia Dziecka dla dzieci i Rodziców.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To zawsze miłe niespodzianki dla naszych bliskich.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351" name="Symbol zastępczy zawartości 4" descr=""/>
          <p:cNvPicPr/>
          <p:nvPr/>
        </p:nvPicPr>
        <p:blipFill>
          <a:blip r:embed="rId1"/>
          <a:stretch/>
        </p:blipFill>
        <p:spPr>
          <a:xfrm>
            <a:off x="2026800" y="3420000"/>
            <a:ext cx="4993200" cy="316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Wielki Bal 2024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353" name="Symbol zastępczy zawartości 5" descr=""/>
          <p:cNvPicPr/>
          <p:nvPr/>
        </p:nvPicPr>
        <p:blipFill>
          <a:blip r:embed="rId1"/>
          <a:stretch/>
        </p:blipFill>
        <p:spPr>
          <a:xfrm>
            <a:off x="611640" y="1628640"/>
            <a:ext cx="4031280" cy="4524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2" descr=""/>
          <p:cNvPicPr/>
          <p:nvPr/>
        </p:nvPicPr>
        <p:blipFill>
          <a:blip r:embed="rId2"/>
          <a:stretch/>
        </p:blipFill>
        <p:spPr>
          <a:xfrm>
            <a:off x="4860000" y="1628640"/>
            <a:ext cx="3887280" cy="453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/>
          <p:nvPr/>
        </p:nvSpPr>
        <p:spPr>
          <a:xfrm>
            <a:off x="457200" y="274680"/>
            <a:ext cx="8228520" cy="61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Spotykaliśmy  się ze strażakami, policjantami, ratownikami medycznymi, leśnikami, pszczelarzem, stomatologiem, krawcową, hodowcami różnych zwierząt, górnikiem…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Dzięki tym spotkaniom wiele się uczymy.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Udało nam się spotkać ze  studentami medycyny ze stowarzyszenia EMSA-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dzieci oswajały się z „białym fartuchem”,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wcielały w rodziców swoich chorych pluszaków lub w lekarzy.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7" name="Symbol zastępczy zawartości 5" descr=""/>
          <p:cNvPicPr/>
          <p:nvPr/>
        </p:nvPicPr>
        <p:blipFill>
          <a:blip r:embed="rId1"/>
          <a:stretch/>
        </p:blipFill>
        <p:spPr>
          <a:xfrm>
            <a:off x="549000" y="1600200"/>
            <a:ext cx="804492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Bardzo lubimy słuchać różnych opowieści, bajek. Spotkania w bibliotece zaowocowały utworzeniem naszej własnej -  z pomocą Rodziców zgromadziliśmy wiele ciekawych książek, które dzieci wypożyczały do domów.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59" name="Symbol zastępczy zawartości 4" descr=""/>
          <p:cNvPicPr/>
          <p:nvPr/>
        </p:nvPicPr>
        <p:blipFill>
          <a:blip r:embed="rId1"/>
          <a:stretch/>
        </p:blipFill>
        <p:spPr>
          <a:xfrm>
            <a:off x="457200" y="1631880"/>
            <a:ext cx="3825720" cy="4316400"/>
          </a:xfrm>
          <a:prstGeom prst="rect">
            <a:avLst/>
          </a:prstGeom>
          <a:ln w="0">
            <a:noFill/>
          </a:ln>
        </p:spPr>
      </p:pic>
      <p:pic>
        <p:nvPicPr>
          <p:cNvPr id="360" name="Symbol zastępczy zawartości 4" descr=""/>
          <p:cNvPicPr/>
          <p:nvPr/>
        </p:nvPicPr>
        <p:blipFill>
          <a:blip r:embed="rId2"/>
          <a:stretch/>
        </p:blipFill>
        <p:spPr>
          <a:xfrm>
            <a:off x="5076000" y="2133000"/>
            <a:ext cx="3239280" cy="321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2" name="Symbol zastępczy zawartości 15" descr=""/>
          <p:cNvPicPr/>
          <p:nvPr/>
        </p:nvPicPr>
        <p:blipFill>
          <a:blip r:embed="rId1"/>
          <a:stretch/>
        </p:blipFill>
        <p:spPr>
          <a:xfrm>
            <a:off x="4648320" y="1600200"/>
            <a:ext cx="4037400" cy="4524840"/>
          </a:xfrm>
          <a:prstGeom prst="rect">
            <a:avLst/>
          </a:prstGeom>
          <a:ln w="0">
            <a:noFill/>
          </a:ln>
        </p:spPr>
      </p:pic>
      <p:pic>
        <p:nvPicPr>
          <p:cNvPr id="363" name="Symbol zastępczy zawartości 13" descr=""/>
          <p:cNvPicPr/>
          <p:nvPr/>
        </p:nvPicPr>
        <p:blipFill>
          <a:blip r:embed="rId2"/>
          <a:stretch/>
        </p:blipFill>
        <p:spPr>
          <a:xfrm>
            <a:off x="457200" y="1600200"/>
            <a:ext cx="403740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Dzięki możliwościom i  zaangażowaniu Rodziców organizujemy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też spotkania z literaturą w przedszkolu.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Spotkanie ze Słoniem Elmerem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65" name="Symbol zastępczy zawartości 3" descr=""/>
          <p:cNvPicPr/>
          <p:nvPr/>
        </p:nvPicPr>
        <p:blipFill>
          <a:blip r:embed="rId1"/>
          <a:stretch/>
        </p:blipFill>
        <p:spPr>
          <a:xfrm>
            <a:off x="1179360" y="1600200"/>
            <a:ext cx="678456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Pamiętamy o Świętach Narodowych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67" name="Symbol zastępczy zawartości 4" descr=""/>
          <p:cNvPicPr/>
          <p:nvPr/>
        </p:nvPicPr>
        <p:blipFill>
          <a:blip r:embed="rId1"/>
          <a:stretch/>
        </p:blipFill>
        <p:spPr>
          <a:xfrm>
            <a:off x="755640" y="2061000"/>
            <a:ext cx="3599280" cy="3167280"/>
          </a:xfrm>
          <a:prstGeom prst="rect">
            <a:avLst/>
          </a:prstGeom>
          <a:ln w="0">
            <a:noFill/>
          </a:ln>
        </p:spPr>
      </p:pic>
      <p:pic>
        <p:nvPicPr>
          <p:cNvPr id="368" name="Symbol zastępczy zawartości 5" descr=""/>
          <p:cNvPicPr/>
          <p:nvPr/>
        </p:nvPicPr>
        <p:blipFill>
          <a:blip r:embed="rId2"/>
          <a:stretch/>
        </p:blipFill>
        <p:spPr>
          <a:xfrm>
            <a:off x="4932000" y="2061000"/>
            <a:ext cx="3753720" cy="316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Robimy wiele prac plastycznych, zdobywamy  wiedzę o Polsce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  naszych symbolach narodowych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70" name="Symbol zastępczy zawartości 7" descr=""/>
          <p:cNvPicPr/>
          <p:nvPr/>
        </p:nvPicPr>
        <p:blipFill>
          <a:blip r:embed="rId1"/>
          <a:stretch/>
        </p:blipFill>
        <p:spPr>
          <a:xfrm>
            <a:off x="251640" y="1628640"/>
            <a:ext cx="4037400" cy="2772720"/>
          </a:xfrm>
          <a:prstGeom prst="rect">
            <a:avLst/>
          </a:prstGeom>
          <a:ln w="0">
            <a:noFill/>
          </a:ln>
        </p:spPr>
      </p:pic>
      <p:pic>
        <p:nvPicPr>
          <p:cNvPr id="371" name="Symbol zastępczy zawartości 5" descr=""/>
          <p:cNvPicPr/>
          <p:nvPr/>
        </p:nvPicPr>
        <p:blipFill>
          <a:blip r:embed="rId2"/>
          <a:stretch/>
        </p:blipFill>
        <p:spPr>
          <a:xfrm>
            <a:off x="4648320" y="2460240"/>
            <a:ext cx="4037400" cy="280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Sala nr 3- Wiewiórki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8" name="Symbol zastępczy zawartości 6" descr=""/>
          <p:cNvPicPr/>
          <p:nvPr/>
        </p:nvPicPr>
        <p:blipFill>
          <a:blip r:embed="rId1"/>
          <a:stretch/>
        </p:blipFill>
        <p:spPr>
          <a:xfrm>
            <a:off x="1403640" y="1600200"/>
            <a:ext cx="6767640" cy="452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3" name="Symbol zastępczy zawartości 9" descr=""/>
          <p:cNvPicPr/>
          <p:nvPr/>
        </p:nvPicPr>
        <p:blipFill>
          <a:blip r:embed="rId1"/>
          <a:stretch/>
        </p:blipFill>
        <p:spPr>
          <a:xfrm>
            <a:off x="457200" y="379800"/>
            <a:ext cx="4037400" cy="3120120"/>
          </a:xfrm>
          <a:prstGeom prst="rect">
            <a:avLst/>
          </a:prstGeom>
          <a:ln w="0">
            <a:noFill/>
          </a:ln>
        </p:spPr>
      </p:pic>
      <p:pic>
        <p:nvPicPr>
          <p:cNvPr id="374" name="Symbol zastępczy zawartości 11" descr=""/>
          <p:cNvPicPr/>
          <p:nvPr/>
        </p:nvPicPr>
        <p:blipFill>
          <a:blip r:embed="rId2"/>
          <a:stretch/>
        </p:blipFill>
        <p:spPr>
          <a:xfrm>
            <a:off x="4648320" y="379800"/>
            <a:ext cx="4037400" cy="3120120"/>
          </a:xfrm>
          <a:prstGeom prst="rect">
            <a:avLst/>
          </a:prstGeom>
          <a:ln w="0">
            <a:noFill/>
          </a:ln>
        </p:spPr>
      </p:pic>
      <p:pic>
        <p:nvPicPr>
          <p:cNvPr id="375" name="Obraz 13" descr=""/>
          <p:cNvPicPr/>
          <p:nvPr/>
        </p:nvPicPr>
        <p:blipFill>
          <a:blip r:embed="rId3"/>
          <a:stretch/>
        </p:blipFill>
        <p:spPr>
          <a:xfrm>
            <a:off x="1115640" y="3789000"/>
            <a:ext cx="6850080" cy="268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/>
          <p:nvPr/>
        </p:nvSpPr>
        <p:spPr>
          <a:xfrm>
            <a:off x="720000" y="0"/>
            <a:ext cx="10629720" cy="54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WSZYSTKICH CHĘTNYCH ZAPRASZAMY DO NASZEGO PRZEDSZKOLA.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PONIŻEJ I  NA STRONIE INTERNETOWEJ ZNAJDZIECIE PAŃSTWO INFORMACJE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ZWIĄZANE  Z REKRUTACJĄ NA KOLEJNY ROK SZKOLNY.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/>
          <p:nvPr/>
        </p:nvSpPr>
        <p:spPr>
          <a:xfrm>
            <a:off x="540000" y="1080000"/>
            <a:ext cx="8228520" cy="41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REKRUTACJA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ROK SZKOLNY 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2024/2025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/>
          <p:nvPr/>
        </p:nvSpPr>
        <p:spPr>
          <a:xfrm>
            <a:off x="457200" y="274680"/>
            <a:ext cx="8228520" cy="55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TERMINY  PRZEPROWADZENIA POSTĘPOWANIA REKRUTACYJNEGO 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I POSTĘPOWANIA UZUPEŁNIAJĄCEGO 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DO PUBLICZNYCH PRZEDSZKOLI NA ROK SZKOLNY 2024/2025</a:t>
            </a:r>
            <a:endParaRPr b="0" lang="pl-PL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/>
          <p:nvPr/>
        </p:nvSpPr>
        <p:spPr>
          <a:xfrm>
            <a:off x="457200" y="274680"/>
            <a:ext cx="8228520" cy="61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Złożenie wniosku o przyjęcie 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do przedszkola wraz z dokumentami potwierdzającymi spełnianie przez kandydata kryteriów branych pod uwagę w postępowaniu rekrutacyjnym.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 20 MARCA  2024 r.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 05 KWIETNIA  2024 r.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/>
          <p:nvPr/>
        </p:nvSpPr>
        <p:spPr>
          <a:xfrm>
            <a:off x="457200" y="274680"/>
            <a:ext cx="8228520" cy="588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Podanie do publicznej wiadomości przez komisję rekrutacyjną listy kandydatów zakwalifikowanych, 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i kandydatów niezakwalifikowanych.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22 KWIETNIA 2024 r.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GODZINA 12.0</a:t>
            </a: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0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/>
          <p:nvPr/>
        </p:nvSpPr>
        <p:spPr>
          <a:xfrm>
            <a:off x="457200" y="274680"/>
            <a:ext cx="8228520" cy="588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Potwierdzenie przez rodzica kandydata woli przyjęcia w postaci pisemnego oświadczenia.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 22 KWIETNIA 2024 r.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 26 KWIETNIA 2024 r</a:t>
            </a:r>
            <a:r>
              <a:rPr b="0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/>
          <p:nvPr/>
        </p:nvSpPr>
        <p:spPr>
          <a:xfrm>
            <a:off x="457200" y="274680"/>
            <a:ext cx="8228520" cy="560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Podanie do publicznej wiadomości przez komisję rekrutacyjną listy kandydatów przyjętych, 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i kandydatów nieprzyjętych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30 KWIETNIA 2024 r.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GODZINA 12. 00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Shape 1"/>
          <p:cNvSpPr/>
          <p:nvPr/>
        </p:nvSpPr>
        <p:spPr>
          <a:xfrm>
            <a:off x="457200" y="274680"/>
            <a:ext cx="8228520" cy="538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POSTĘPOWANIE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UZUPEŁNIAJĄCE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/>
          <p:nvPr/>
        </p:nvSpPr>
        <p:spPr>
          <a:xfrm>
            <a:off x="457200" y="274680"/>
            <a:ext cx="8228520" cy="57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Złożenie wniosku o przyjęcie 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do przedszkola wraz z dokumentami potwierdzającymi spełnianie przez kandydata kryteriów branych pod uwagę w postępowaniu rekrutacyjnym.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 11 CZERWCA  2024 r.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 14 CZERWCA  2024 r.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Sala nr 4- Motylki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80" name="Picture 2" descr=""/>
          <p:cNvPicPr/>
          <p:nvPr/>
        </p:nvPicPr>
        <p:blipFill>
          <a:blip r:embed="rId1"/>
          <a:stretch/>
        </p:blipFill>
        <p:spPr>
          <a:xfrm>
            <a:off x="1259640" y="1600200"/>
            <a:ext cx="6695640" cy="45248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Shape 1"/>
          <p:cNvSpPr/>
          <p:nvPr/>
        </p:nvSpPr>
        <p:spPr>
          <a:xfrm>
            <a:off x="457200" y="274680"/>
            <a:ext cx="8228520" cy="588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Podanie do publicznej wiadomości przez komisję rekrutacyjną listy kandydatów zakwalifikowanych 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i kandydatów niezakwalifikowanych.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b="1" lang="pl-PL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 CZERWCA 2024 r.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GODZINA 12.0</a:t>
            </a:r>
            <a:r>
              <a:rPr b="1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0</a:t>
            </a:r>
            <a:endParaRPr b="0" lang="pl-PL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/>
          <p:nvPr/>
        </p:nvSpPr>
        <p:spPr>
          <a:xfrm>
            <a:off x="457200" y="274680"/>
            <a:ext cx="8228520" cy="59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Potwierdzenie przez rodzica kandydata woli przyjęcia w postaci pisemnego oświadczenia.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od 20 CZERWCA 2024 r.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 25 CZERWCA 2024 r</a:t>
            </a:r>
            <a:r>
              <a:rPr b="0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Shape 1"/>
          <p:cNvSpPr/>
          <p:nvPr/>
        </p:nvSpPr>
        <p:spPr>
          <a:xfrm>
            <a:off x="457200" y="274680"/>
            <a:ext cx="8228520" cy="588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Podanie do publicznej wiadomości przez komisję rekrutacyjną listy kandydatów przyjętych, kandydatów nieprzyjętych.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27 CZERWCA 2024 r.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GODZINA 12.00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/>
          <p:nvPr/>
        </p:nvSpPr>
        <p:spPr>
          <a:xfrm>
            <a:off x="457200" y="274680"/>
            <a:ext cx="8228520" cy="488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Procedura odwoławcza 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od wyników rekrutacji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30 KWIETNIA 2024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do 17 MAJA 2024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/>
          <p:nvPr/>
        </p:nvSpPr>
        <p:spPr>
          <a:xfrm>
            <a:off x="457200" y="908640"/>
            <a:ext cx="8228520" cy="39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Przygotowanie skierowań dla kandydatów, którzy nie zostali zakwalifikowani do żadnej placówki w postępowaniu rekrutacyjnym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17 MAJA 2024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do 7 CZERWCA 2024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/>
          <p:nvPr/>
        </p:nvSpPr>
        <p:spPr>
          <a:xfrm>
            <a:off x="457200" y="274680"/>
            <a:ext cx="8228520" cy="56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KRYTERIA REKRUTACJI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pl-PL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DO PRZEDSZKOLI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ROK SZKOLNY 2024/2025</a:t>
            </a:r>
            <a:endParaRPr b="0" lang="pl-PL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/>
          <p:nvPr/>
        </p:nvSpPr>
        <p:spPr>
          <a:xfrm>
            <a:off x="457200" y="274680"/>
            <a:ext cx="8228520" cy="61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pl-PL" sz="3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KRYTERIA USTAWOWE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*wielodzietność rodziny kandydata,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*niepełnosprawność kandydata,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*niepełnosprawność jednego 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z rodziców kandydata,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*niepełnosprawność obojga rodziców kandydata,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*niepełnosprawność rodzeństwa kandydata,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*samotne wychowywanie kandydata w rodzinie,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*objęcie kandydata pieczą zastępczą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l-PL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(rodziny zastępcze)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/>
          <p:nvPr/>
        </p:nvSpPr>
        <p:spPr>
          <a:xfrm>
            <a:off x="457200" y="692640"/>
            <a:ext cx="8228520" cy="547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pl-PL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KRYTERIA MIASTA POZNANIA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KRYTERIUM 1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Oboje rodzice/opiekunowie prawni pozostają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 zatrudnieniu w ramach pracowniczego stosunku pracy, wykonują pracę na podstawie umowy cywilnoprawnej,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uczą się  w trybie dziennym,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prowadzą gospodarstwo rolne  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lub działalność gospodarczą.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/>
          <p:nvPr/>
        </p:nvSpPr>
        <p:spPr>
          <a:xfrm>
            <a:off x="540000" y="274680"/>
            <a:ext cx="8228520" cy="538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KRYTERIUM 2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Rodzeństwo kandydata w roku szkolnym, na który prowadzona jest rekrutacja, będzie uczęszczało do danego przedszkola.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/>
          <p:nvPr/>
        </p:nvSpPr>
        <p:spPr>
          <a:xfrm>
            <a:off x="457200" y="274680"/>
            <a:ext cx="8228520" cy="560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KRYTERIUM 3</a:t>
            </a: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Preferencje za wybór przedszkola.</a:t>
            </a:r>
            <a:endParaRPr b="0" lang="pl-PL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1052</TotalTime>
  <Application>LibreOffice/7.1.2.2$Windows_X86_64 LibreOffice_project/8a45595d069ef5570103caea1b71cc9d82b2aae4</Application>
  <AppVersion>15.0000</AppVersion>
  <Paragraphs>109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2021-02-08T11:11:12Z</dcterms:created>
  <dc:creator>user</dc:creator>
  <dc:description/>
  <dc:language>pl-PL</dc:language>
  <cp:lastModifiedBy/>
  <dcterms:modified xsi:type="dcterms:W3CDTF">2024-03-07T21:46:36Z</dcterms:modified>
  <cp:revision>158</cp:revision>
  <dc:subject/>
  <dc:title>Przedszkole nr 189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1</vt:i4>
  </property>
  <property fmtid="{D5CDD505-2E9C-101B-9397-08002B2CF9AE}" pid="7" name="PresentationFormat">
    <vt:lpwstr>Pokaz na ekranie (4:3)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104</vt:i4>
  </property>
</Properties>
</file>